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76" r:id="rId2"/>
    <p:sldId id="493" r:id="rId3"/>
    <p:sldId id="498" r:id="rId4"/>
    <p:sldId id="496" r:id="rId5"/>
    <p:sldId id="515" r:id="rId6"/>
    <p:sldId id="499" r:id="rId7"/>
    <p:sldId id="502" r:id="rId8"/>
    <p:sldId id="507" r:id="rId9"/>
    <p:sldId id="509" r:id="rId10"/>
    <p:sldId id="512" r:id="rId11"/>
    <p:sldId id="513" r:id="rId12"/>
    <p:sldId id="514" r:id="rId13"/>
    <p:sldId id="511" r:id="rId14"/>
    <p:sldId id="508" r:id="rId15"/>
    <p:sldId id="503" r:id="rId16"/>
    <p:sldId id="510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8" r:id="rId25"/>
    <p:sldId id="526" r:id="rId26"/>
    <p:sldId id="529" r:id="rId27"/>
    <p:sldId id="530" r:id="rId28"/>
    <p:sldId id="523" r:id="rId29"/>
    <p:sldId id="525" r:id="rId30"/>
    <p:sldId id="527" r:id="rId31"/>
    <p:sldId id="531" r:id="rId32"/>
    <p:sldId id="49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5D5"/>
    <a:srgbClr val="44546A"/>
    <a:srgbClr val="CFC6D5"/>
    <a:srgbClr val="E7E8ED"/>
    <a:srgbClr val="878787"/>
    <a:srgbClr val="B8BDC8"/>
    <a:srgbClr val="CFD2DA"/>
    <a:srgbClr val="E8E6E6"/>
    <a:srgbClr val="A1ABBB"/>
    <a:srgbClr val="8C9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96" y="-272"/>
      </p:cViewPr>
      <p:guideLst>
        <p:guide orient="horz" pos="1820"/>
        <p:guide orient="horz" pos="2568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644D3-94CA-4141-A966-DC606E93B6D3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73CEC-A861-2D40-A606-73FB61E50C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29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2FD952-AA5A-A258-3D2D-5B7F86068505}"/>
              </a:ext>
            </a:extLst>
          </p:cNvPr>
          <p:cNvSpPr/>
          <p:nvPr userDrawn="1"/>
        </p:nvSpPr>
        <p:spPr>
          <a:xfrm>
            <a:off x="0" y="685799"/>
            <a:ext cx="45719" cy="790481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A89739-5365-713D-C152-618B42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05E251A-43FB-707C-D054-89564518E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12" y="2380768"/>
            <a:ext cx="4905375" cy="1093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GB" sz="2000" b="0" i="0" kern="120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>
              <a:buNone/>
              <a:defRPr lang="en-GB" sz="2000" kern="1200" dirty="0" smtClean="0">
                <a:solidFill>
                  <a:schemeClr val="bg1"/>
                </a:solidFill>
                <a:latin typeface="Montserrat "/>
                <a:ea typeface="+mn-ea"/>
                <a:cs typeface="+mn-cs"/>
              </a:defRPr>
            </a:lvl2pPr>
            <a:lvl3pPr marL="914400" indent="0">
              <a:buNone/>
              <a:defRPr lang="en-GB" sz="2000" kern="1200" dirty="0" smtClean="0">
                <a:solidFill>
                  <a:schemeClr val="tx1"/>
                </a:solidFill>
                <a:latin typeface="Montserrat "/>
                <a:ea typeface="+mn-ea"/>
                <a:cs typeface="+mn-cs"/>
              </a:defRPr>
            </a:lvl3pPr>
            <a:lvl4pPr marL="1371600" indent="0">
              <a:buNone/>
              <a:defRPr lang="en-GB" sz="2000" kern="1200" dirty="0" smtClean="0">
                <a:solidFill>
                  <a:schemeClr val="tx1"/>
                </a:solidFill>
                <a:latin typeface="Montserrat "/>
                <a:ea typeface="+mn-ea"/>
                <a:cs typeface="+mn-cs"/>
              </a:defRPr>
            </a:lvl4pPr>
            <a:lvl5pPr marL="1828800" indent="0">
              <a:buNone/>
              <a:defRPr lang="en-AU" sz="2000" kern="1200" dirty="0">
                <a:solidFill>
                  <a:schemeClr val="tx1"/>
                </a:solidFill>
                <a:latin typeface="Montserrat 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</a:t>
            </a:r>
            <a:endParaRPr lang="en-A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9F6BB53-965E-F4CB-810B-59A0CBF76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26" y="1130400"/>
            <a:ext cx="8334375" cy="3952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AU" sz="1400" kern="1200" dirty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6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ne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4" y="1501200"/>
            <a:ext cx="11295063" cy="4742857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90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_columns_wide_pictur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1890-0505-5B85-B6CC-AC6BE964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501A1-1B6A-DFDA-CA07-2CDD50A95D21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D72C1A4C-3F11-B433-9A9A-3106D830B6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1600" y="3524493"/>
            <a:ext cx="11295438" cy="2356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815E33E5-5549-E759-2C0D-437B11654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974" y="1501200"/>
            <a:ext cx="7042593" cy="198354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2DAC9F9-7762-7526-FD04-29B066565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2911" y="1501200"/>
            <a:ext cx="4044127" cy="198354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56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_columns_wide_pictur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1890-0505-5B85-B6CC-AC6BE964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501A1-1B6A-DFDA-CA07-2CDD50A95D21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D72C1A4C-3F11-B433-9A9A-3106D830B6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1600" y="4218039"/>
            <a:ext cx="11295438" cy="1662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815E33E5-5549-E759-2C0D-437B11654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975" y="1501200"/>
            <a:ext cx="3971926" cy="272432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2DAC9F9-7762-7526-FD04-29B066565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9001" y="1501200"/>
            <a:ext cx="4197000" cy="272432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488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roduct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3835402" cy="4287658"/>
          </a:xfrm>
          <a:prstGeom prst="rect">
            <a:avLst/>
          </a:prstGeom>
        </p:spPr>
        <p:txBody>
          <a:bodyPr/>
          <a:lstStyle>
            <a:lvl1pPr marL="180000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BAD798-986F-F6AE-D4F1-A5C00EABE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4863" y="4107542"/>
            <a:ext cx="6307137" cy="23464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D281FBEA-AE0B-F283-7702-B5FC70B11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4863" y="1501200"/>
            <a:ext cx="5745162" cy="2302376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614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>
            <a:extLst>
              <a:ext uri="{FF2B5EF4-FFF2-40B4-BE49-F238E27FC236}">
                <a16:creationId xmlns:a16="http://schemas.microsoft.com/office/drawing/2014/main" id="{8E4CB7D4-62E9-4B23-24E5-44ED5E1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AFD72-2408-41BD-E4DA-C6571F18D259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A4680E12-2D7F-E4D5-E0DC-326AC059E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600" y="1502233"/>
            <a:ext cx="8305671" cy="1983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33350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266700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403225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538162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883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1A9C98B9-F1BC-3CB5-8909-F2515ADB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656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1A9C98B9-F1BC-3CB5-8909-F2515ADB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0C41A-7CDD-6304-291F-BB254D684602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0AEB067-6552-7CC0-C375-5F5ACFA3E7A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61600" y="1578694"/>
            <a:ext cx="8334400" cy="1530266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1100">
                <a:solidFill>
                  <a:schemeClr val="tx2"/>
                </a:solidFill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1410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1A9C98B9-F1BC-3CB5-8909-F2515ADB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0C41A-7CDD-6304-291F-BB254D684602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FB38109-5353-88AF-F024-043440AA70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65556321"/>
              </p:ext>
            </p:extLst>
          </p:nvPr>
        </p:nvGraphicFramePr>
        <p:xfrm>
          <a:off x="561600" y="1711068"/>
          <a:ext cx="81280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842711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343717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857384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281008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503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8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5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58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917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73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47D25E-1765-4BC2-802A-3E2506C1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76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A7AD8E95-45BA-4C04-8CC3-EB96453974FC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E2784-34B4-470E-8AA7-C12DE09B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F132E-F26E-4982-B862-B53885C6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601" y="6356350"/>
            <a:ext cx="2684437" cy="365125"/>
          </a:xfrm>
          <a:prstGeom prst="rect">
            <a:avLst/>
          </a:prstGeom>
        </p:spPr>
        <p:txBody>
          <a:bodyPr/>
          <a:lstStyle/>
          <a:p>
            <a:fld id="{BEAC69F9-5B76-4F4F-BCB6-0EE1676C1350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A89739-5365-713D-C152-618B42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D4C60-D227-B87A-8F5F-885580AD760C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29374"/>
            <a:ext cx="12192000" cy="40514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45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1A89739-5365-713D-C152-618B42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D4C60-D227-B87A-8F5F-885580AD760C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57070"/>
            <a:ext cx="12192000" cy="35153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905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p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29374"/>
            <a:ext cx="12192000" cy="40514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BE1B65CA-2847-BB8F-DE8A-14014FC7A1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28812" y="6089859"/>
            <a:ext cx="8334375" cy="3952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200" b="0" i="0" kern="1200" dirty="0" smtClean="0">
                <a:solidFill>
                  <a:srgbClr val="878787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AU" sz="1400" kern="1200" dirty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AU" dirty="0"/>
          </a:p>
        </p:txBody>
      </p:sp>
      <p:pic>
        <p:nvPicPr>
          <p:cNvPr id="4" name="Picture 3" descr="A logo with a yellow and purple design&#10;&#10;Description automatically generated">
            <a:extLst>
              <a:ext uri="{FF2B5EF4-FFF2-40B4-BE49-F238E27FC236}">
                <a16:creationId xmlns:a16="http://schemas.microsoft.com/office/drawing/2014/main" id="{B2409685-0B18-589F-F144-E7B8CF218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47" y="433740"/>
            <a:ext cx="1341905" cy="10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_column_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600" y="1502233"/>
            <a:ext cx="3835402" cy="428765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BAD798-986F-F6AE-D4F1-A5C00EABE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4863" y="1504706"/>
            <a:ext cx="6307137" cy="49492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cxnSp>
        <p:nvCxnSpPr>
          <p:cNvPr id="23" name="Google Shape;803;p31">
            <a:extLst>
              <a:ext uri="{FF2B5EF4-FFF2-40B4-BE49-F238E27FC236}">
                <a16:creationId xmlns:a16="http://schemas.microsoft.com/office/drawing/2014/main" id="{77A6DF7E-1311-C47D-8E98-CC369B58A79D}"/>
              </a:ext>
            </a:extLst>
          </p:cNvPr>
          <p:cNvCxnSpPr>
            <a:cxnSpLocks/>
          </p:cNvCxnSpPr>
          <p:nvPr userDrawn="1"/>
        </p:nvCxnSpPr>
        <p:spPr>
          <a:xfrm>
            <a:off x="5883349" y="1767570"/>
            <a:ext cx="0" cy="4577668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8706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_columns_wide_pictur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600" y="1502233"/>
            <a:ext cx="6201677" cy="2063332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28EB7D-0BED-E472-3FAF-47EFD1D8C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3652" y="1507183"/>
            <a:ext cx="4865774" cy="2063331"/>
          </a:xfrm>
          <a:prstGeom prst="rect">
            <a:avLst/>
          </a:prstGeom>
        </p:spPr>
        <p:txBody>
          <a:bodyPr/>
          <a:lstStyle>
            <a:lvl1pPr marL="179388" indent="-1793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5" name="Picture Placeholder 21">
            <a:extLst>
              <a:ext uri="{FF2B5EF4-FFF2-40B4-BE49-F238E27FC236}">
                <a16:creationId xmlns:a16="http://schemas.microsoft.com/office/drawing/2014/main" id="{DFABF063-9440-44AF-A095-65161B35A0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1601" y="4005942"/>
            <a:ext cx="11067825" cy="24480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5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_main_sides_with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4850860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600" y="1502233"/>
            <a:ext cx="4854086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28EB7D-0BED-E472-3FAF-47EFD1D8C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3651" y="1507183"/>
            <a:ext cx="4865775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cxnSp>
        <p:nvCxnSpPr>
          <p:cNvPr id="2" name="Google Shape;673;p26">
            <a:extLst>
              <a:ext uri="{FF2B5EF4-FFF2-40B4-BE49-F238E27FC236}">
                <a16:creationId xmlns:a16="http://schemas.microsoft.com/office/drawing/2014/main" id="{AD088C62-69E6-464F-2318-7751112906F5}"/>
              </a:ext>
            </a:extLst>
          </p:cNvPr>
          <p:cNvCxnSpPr/>
          <p:nvPr userDrawn="1"/>
        </p:nvCxnSpPr>
        <p:spPr>
          <a:xfrm>
            <a:off x="630260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676;p26">
            <a:extLst>
              <a:ext uri="{FF2B5EF4-FFF2-40B4-BE49-F238E27FC236}">
                <a16:creationId xmlns:a16="http://schemas.microsoft.com/office/drawing/2014/main" id="{6D28AADD-7C01-C6E5-C5CE-839E262FD85E}"/>
              </a:ext>
            </a:extLst>
          </p:cNvPr>
          <p:cNvSpPr/>
          <p:nvPr userDrawn="1"/>
        </p:nvSpPr>
        <p:spPr>
          <a:xfrm>
            <a:off x="6088056" y="962"/>
            <a:ext cx="3600" cy="685800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703;p26">
            <a:extLst>
              <a:ext uri="{FF2B5EF4-FFF2-40B4-BE49-F238E27FC236}">
                <a16:creationId xmlns:a16="http://schemas.microsoft.com/office/drawing/2014/main" id="{5E9E955E-55C8-68CF-B0E8-50CBEEDF7B72}"/>
              </a:ext>
            </a:extLst>
          </p:cNvPr>
          <p:cNvCxnSpPr/>
          <p:nvPr userDrawn="1"/>
        </p:nvCxnSpPr>
        <p:spPr>
          <a:xfrm>
            <a:off x="6660542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CE639383-E514-ACCA-5A7F-9EB34978E8E8}"/>
              </a:ext>
            </a:extLst>
          </p:cNvPr>
          <p:cNvSpPr txBox="1">
            <a:spLocks/>
          </p:cNvSpPr>
          <p:nvPr userDrawn="1"/>
        </p:nvSpPr>
        <p:spPr>
          <a:xfrm>
            <a:off x="6657554" y="685800"/>
            <a:ext cx="4614595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tx2"/>
                </a:solidFill>
                <a:latin typeface="Montserrat Medium" panose="00000600000000000000" pitchFamily="50" charset="-18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 sz="2800" dirty="0"/>
              <a:t>Click to edit Master title style</a:t>
            </a:r>
          </a:p>
        </p:txBody>
      </p:sp>
      <p:sp>
        <p:nvSpPr>
          <p:cNvPr id="9" name="Google Shape;674;p26">
            <a:extLst>
              <a:ext uri="{FF2B5EF4-FFF2-40B4-BE49-F238E27FC236}">
                <a16:creationId xmlns:a16="http://schemas.microsoft.com/office/drawing/2014/main" id="{F9F39DE9-DC97-3B85-3889-757BC8B652A8}"/>
              </a:ext>
            </a:extLst>
          </p:cNvPr>
          <p:cNvSpPr/>
          <p:nvPr userDrawn="1"/>
        </p:nvSpPr>
        <p:spPr>
          <a:xfrm>
            <a:off x="6091143" y="689830"/>
            <a:ext cx="76201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49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_main_sides_with_li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4850860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4854086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28EB7D-0BED-E472-3FAF-47EFD1D8C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3651" y="1501200"/>
            <a:ext cx="4865775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cxnSp>
        <p:nvCxnSpPr>
          <p:cNvPr id="2" name="Google Shape;673;p26">
            <a:extLst>
              <a:ext uri="{FF2B5EF4-FFF2-40B4-BE49-F238E27FC236}">
                <a16:creationId xmlns:a16="http://schemas.microsoft.com/office/drawing/2014/main" id="{AD088C62-69E6-464F-2318-7751112906F5}"/>
              </a:ext>
            </a:extLst>
          </p:cNvPr>
          <p:cNvCxnSpPr/>
          <p:nvPr userDrawn="1"/>
        </p:nvCxnSpPr>
        <p:spPr>
          <a:xfrm>
            <a:off x="630260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676;p26">
            <a:extLst>
              <a:ext uri="{FF2B5EF4-FFF2-40B4-BE49-F238E27FC236}">
                <a16:creationId xmlns:a16="http://schemas.microsoft.com/office/drawing/2014/main" id="{6D28AADD-7C01-C6E5-C5CE-839E262FD85E}"/>
              </a:ext>
            </a:extLst>
          </p:cNvPr>
          <p:cNvSpPr/>
          <p:nvPr userDrawn="1"/>
        </p:nvSpPr>
        <p:spPr>
          <a:xfrm>
            <a:off x="6088056" y="962"/>
            <a:ext cx="3600" cy="685800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703;p26">
            <a:extLst>
              <a:ext uri="{FF2B5EF4-FFF2-40B4-BE49-F238E27FC236}">
                <a16:creationId xmlns:a16="http://schemas.microsoft.com/office/drawing/2014/main" id="{5E9E955E-55C8-68CF-B0E8-50CBEEDF7B72}"/>
              </a:ext>
            </a:extLst>
          </p:cNvPr>
          <p:cNvCxnSpPr/>
          <p:nvPr userDrawn="1"/>
        </p:nvCxnSpPr>
        <p:spPr>
          <a:xfrm>
            <a:off x="6660542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CE639383-E514-ACCA-5A7F-9EB34978E8E8}"/>
              </a:ext>
            </a:extLst>
          </p:cNvPr>
          <p:cNvSpPr txBox="1">
            <a:spLocks/>
          </p:cNvSpPr>
          <p:nvPr userDrawn="1"/>
        </p:nvSpPr>
        <p:spPr>
          <a:xfrm>
            <a:off x="6657554" y="685800"/>
            <a:ext cx="4614595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tx2"/>
                </a:solidFill>
                <a:latin typeface="Montserrat Medium" panose="00000600000000000000" pitchFamily="50" charset="-18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 sz="2800" dirty="0"/>
              <a:t>Click to edit Master title style</a:t>
            </a:r>
          </a:p>
        </p:txBody>
      </p:sp>
      <p:sp>
        <p:nvSpPr>
          <p:cNvPr id="9" name="Google Shape;674;p26">
            <a:extLst>
              <a:ext uri="{FF2B5EF4-FFF2-40B4-BE49-F238E27FC236}">
                <a16:creationId xmlns:a16="http://schemas.microsoft.com/office/drawing/2014/main" id="{F9F39DE9-DC97-3B85-3889-757BC8B652A8}"/>
              </a:ext>
            </a:extLst>
          </p:cNvPr>
          <p:cNvSpPr/>
          <p:nvPr userDrawn="1"/>
        </p:nvSpPr>
        <p:spPr>
          <a:xfrm>
            <a:off x="6091143" y="689830"/>
            <a:ext cx="76201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Picture Placeholder 21">
            <a:extLst>
              <a:ext uri="{FF2B5EF4-FFF2-40B4-BE49-F238E27FC236}">
                <a16:creationId xmlns:a16="http://schemas.microsoft.com/office/drawing/2014/main" id="{CB6DAC27-03FD-3DBA-E795-67216C5D7F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850104"/>
            <a:ext cx="6096000" cy="4007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43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3835402" cy="428765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BAD798-986F-F6AE-D4F1-A5C00EABE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12589" y="15888"/>
            <a:ext cx="6379412" cy="6826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76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1;p39">
            <a:extLst>
              <a:ext uri="{FF2B5EF4-FFF2-40B4-BE49-F238E27FC236}">
                <a16:creationId xmlns:a16="http://schemas.microsoft.com/office/drawing/2014/main" id="{2A50484E-96C3-8F05-1DAC-7B788C194C5A}"/>
              </a:ext>
            </a:extLst>
          </p:cNvPr>
          <p:cNvPicPr preferRelativeResize="0"/>
          <p:nvPr userDrawn="1"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FFAF1FD-AC22-FD8B-893A-C7DED013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48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49" r:id="rId2"/>
    <p:sldLayoutId id="2147483696" r:id="rId3"/>
    <p:sldLayoutId id="2147483695" r:id="rId4"/>
    <p:sldLayoutId id="2147483663" r:id="rId5"/>
    <p:sldLayoutId id="2147483698" r:id="rId6"/>
    <p:sldLayoutId id="2147483699" r:id="rId7"/>
    <p:sldLayoutId id="2147483700" r:id="rId8"/>
    <p:sldLayoutId id="2147483697" r:id="rId9"/>
    <p:sldLayoutId id="2147483692" r:id="rId10"/>
    <p:sldLayoutId id="2147483690" r:id="rId11"/>
    <p:sldLayoutId id="2147483693" r:id="rId12"/>
    <p:sldLayoutId id="2147483701" r:id="rId13"/>
    <p:sldLayoutId id="2147483661" r:id="rId14"/>
    <p:sldLayoutId id="2147483669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dirty="0">
          <a:solidFill>
            <a:schemeClr val="tx2"/>
          </a:solidFill>
          <a:latin typeface="Montserrat Medium" panose="00000600000000000000" pitchFamily="50" charset="-18"/>
          <a:ea typeface="+mn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72" userDrawn="1">
          <p15:clr>
            <a:srgbClr val="F26B43"/>
          </p15:clr>
        </p15:guide>
        <p15:guide id="4" pos="3908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  <p15:guide id="9" pos="7469" userDrawn="1">
          <p15:clr>
            <a:srgbClr val="F26B43"/>
          </p15:clr>
        </p15:guide>
        <p15:guide id="10" orient="horz" pos="3838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2547" userDrawn="1">
          <p15:clr>
            <a:srgbClr val="F26B43"/>
          </p15:clr>
        </p15:guide>
        <p15:guide id="13" pos="2683" userDrawn="1">
          <p15:clr>
            <a:srgbClr val="F26B43"/>
          </p15:clr>
        </p15:guide>
        <p15:guide id="14" pos="5019" userDrawn="1">
          <p15:clr>
            <a:srgbClr val="F26B43"/>
          </p15:clr>
        </p15:guide>
        <p15:guide id="15" pos="51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apartment building&#10;&#10;Description automatically generated">
            <a:extLst>
              <a:ext uri="{FF2B5EF4-FFF2-40B4-BE49-F238E27FC236}">
                <a16:creationId xmlns:a16="http://schemas.microsoft.com/office/drawing/2014/main" id="{288F366B-24C5-0BAC-DDAF-CFCFBB737B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7" b="-2"/>
          <a:stretch/>
        </p:blipFill>
        <p:spPr>
          <a:xfrm>
            <a:off x="0" y="716400"/>
            <a:ext cx="12192000" cy="61416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60AA8F-CEFD-D387-172B-2A38A2A3C3AD}"/>
              </a:ext>
            </a:extLst>
          </p:cNvPr>
          <p:cNvSpPr/>
          <p:nvPr/>
        </p:nvSpPr>
        <p:spPr>
          <a:xfrm>
            <a:off x="0" y="2144231"/>
            <a:ext cx="5978525" cy="1492250"/>
          </a:xfrm>
          <a:prstGeom prst="rect">
            <a:avLst/>
          </a:prstGeom>
          <a:solidFill>
            <a:schemeClr val="dk1">
              <a:alpha val="4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68624-13CE-22CC-098A-1EF008CB4EB5}"/>
              </a:ext>
            </a:extLst>
          </p:cNvPr>
          <p:cNvSpPr/>
          <p:nvPr/>
        </p:nvSpPr>
        <p:spPr>
          <a:xfrm>
            <a:off x="5978525" y="2144231"/>
            <a:ext cx="117475" cy="1489075"/>
          </a:xfrm>
          <a:prstGeom prst="rect">
            <a:avLst/>
          </a:prstGeom>
          <a:solidFill>
            <a:srgbClr val="897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E6014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B3DA6-88D3-F108-9897-84776CF2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Ljetna škola</a:t>
            </a: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FEB5C-7EF0-D5EE-3D92-269A6EB092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r-Latn-RS" dirty="0"/>
              <a:t>Programski jezik C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792E6F-F175-14AD-12F3-D74D945EBA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9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Funkcije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Osnovni elementi proceduralnog programiranja u C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Omogućavaju višestruku upotrebu istog koda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Poboljšavaju kvalitet koda kroz primjenu </a:t>
            </a:r>
            <a:r>
              <a:rPr lang="sr-Latn-RS" sz="1400" i="1" dirty="0"/>
              <a:t>dry </a:t>
            </a:r>
            <a:r>
              <a:rPr lang="sr-Latn-RS" sz="1400" dirty="0"/>
              <a:t>(don</a:t>
            </a:r>
            <a:r>
              <a:rPr lang="en-US" sz="1400" dirty="0"/>
              <a:t>’t repeat yourself) </a:t>
            </a:r>
            <a:r>
              <a:rPr lang="en-US" sz="1400" dirty="0" err="1"/>
              <a:t>principa</a:t>
            </a:r>
            <a:endParaRPr lang="en-US" sz="1400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Omogu</a:t>
            </a:r>
            <a:r>
              <a:rPr lang="sr-Latn-RS" sz="1400" dirty="0"/>
              <a:t>ćavaju rješ</a:t>
            </a:r>
            <a:r>
              <a:rPr lang="en-US" sz="1400" dirty="0" err="1"/>
              <a:t>avanje</a:t>
            </a:r>
            <a:r>
              <a:rPr lang="en-US" sz="1400" dirty="0"/>
              <a:t> </a:t>
            </a:r>
            <a:r>
              <a:rPr lang="en-US" sz="1400" dirty="0" err="1"/>
              <a:t>gre</a:t>
            </a:r>
            <a:r>
              <a:rPr lang="sr-Latn-RS" sz="1400" dirty="0"/>
              <a:t>šaka na jednom mjestu umjesto na više dijelova programa sa istim kodom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Deklaracija funkcije određuje ime, povratnu vrijednost, tip i broj argumenata i dostupnost funkcije (npr. static)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Prenos parametara moguć po vrijednosti ili po pokazivaču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Veći parametri se uvijek prenose po pokazivaču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Složeni rezultati se mogu vraćati kroz prealociranu strukturu koja je proslijeđena kroz pokazivač kao parametar funkcije</a:t>
            </a:r>
          </a:p>
        </p:txBody>
      </p:sp>
    </p:spTree>
    <p:extLst>
      <p:ext uri="{BB962C8B-B14F-4D97-AF65-F5344CB8AC3E}">
        <p14:creationId xmlns:p14="http://schemas.microsoft.com/office/powerpoint/2010/main" val="276026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Funkcije</a:t>
            </a:r>
            <a:endParaRPr lang="en-US" sz="1600" b="1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980D8-5161-86B2-EBED-DAFA0840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10" y="2598832"/>
            <a:ext cx="9537980" cy="18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45398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Rekurzivne</a:t>
            </a:r>
            <a:r>
              <a:rPr lang="en-US" sz="1600" b="1" dirty="0"/>
              <a:t> f</a:t>
            </a:r>
            <a:r>
              <a:rPr lang="sr-Latn-RS" sz="1600" b="1" dirty="0"/>
              <a:t>unkcije</a:t>
            </a:r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Funkcije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obi</a:t>
            </a:r>
            <a:r>
              <a:rPr lang="sr-Latn-RS" sz="1400" dirty="0"/>
              <a:t>čno primjenjuju neki od device and conquer algoritama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Zahtijevaju dubok stek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Obično imaju slabe performanse na ugrađenim platforma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Najčešće nisu ni dozvoljene u slučaju životno pouzdanih sistema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Svaki rekurzivni algoritam je moguće prepraviti u iterativni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18EB1-3FFF-B77A-D19B-ADCFC34CB2F0}"/>
              </a:ext>
            </a:extLst>
          </p:cNvPr>
          <p:cNvSpPr txBox="1"/>
          <p:nvPr/>
        </p:nvSpPr>
        <p:spPr>
          <a:xfrm>
            <a:off x="5460762" y="1584478"/>
            <a:ext cx="62726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BA" dirty="0">
                <a:solidFill>
                  <a:srgbClr val="434343"/>
                </a:solidFill>
              </a:rPr>
              <a:t>int binarySearch(int arr[], int l, int r, int x)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{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if (r &gt;= l)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{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    int mid = l + (r - l) / 2;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    if (arr[mid] == x)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        return mid;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    if (arr[mid] &gt; x)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        return binarySearch(arr, l, mid - 1, x);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    return binarySearch(arr, mid + 1, r, x);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}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    return -1;</a:t>
            </a:r>
            <a:br>
              <a:rPr lang="sr-Cyrl-BA" dirty="0">
                <a:solidFill>
                  <a:srgbClr val="434343"/>
                </a:solidFill>
              </a:rPr>
            </a:br>
            <a:r>
              <a:rPr lang="sr-Latn-BA" dirty="0">
                <a:solidFill>
                  <a:srgbClr val="434343"/>
                </a:solidFill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0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3257996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Deklaracije</a:t>
            </a:r>
            <a:r>
              <a:rPr lang="en-US" sz="1600" b="1" dirty="0"/>
              <a:t> I </a:t>
            </a:r>
            <a:r>
              <a:rPr lang="en-US" sz="1600" b="1" dirty="0" err="1"/>
              <a:t>definicije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</a:t>
            </a:r>
            <a:r>
              <a:rPr lang="en-US" sz="1400" dirty="0" err="1"/>
              <a:t>eklaracija</a:t>
            </a:r>
            <a:r>
              <a:rPr lang="en-US" sz="1400" dirty="0"/>
              <a:t> </a:t>
            </a:r>
            <a:r>
              <a:rPr lang="en-US" sz="1400" dirty="0" err="1"/>
              <a:t>predstavlja</a:t>
            </a:r>
            <a:r>
              <a:rPr lang="en-US" sz="1400" dirty="0"/>
              <a:t> </a:t>
            </a:r>
            <a:r>
              <a:rPr lang="en-US" sz="1400" dirty="0" err="1"/>
              <a:t>uvo</a:t>
            </a:r>
            <a:r>
              <a:rPr lang="sr-Latn-RS" sz="1400" dirty="0"/>
              <a:t>đenje identifikatora, njegovog značenja i oblasti važenja u program i mašinu stanja kompajlera.</a:t>
            </a:r>
            <a:endParaRPr lang="en-U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Definicija</a:t>
            </a:r>
            <a:r>
              <a:rPr lang="en-US" sz="1400" dirty="0"/>
              <a:t> </a:t>
            </a:r>
            <a:r>
              <a:rPr lang="en-US" sz="1400" dirty="0" err="1"/>
              <a:t>predstavlja</a:t>
            </a:r>
            <a:r>
              <a:rPr lang="en-US" sz="1400" dirty="0"/>
              <a:t> </a:t>
            </a:r>
            <a:r>
              <a:rPr lang="en-US" sz="1400" dirty="0" err="1"/>
              <a:t>zauzimanje</a:t>
            </a:r>
            <a:r>
              <a:rPr lang="en-US" sz="1400" dirty="0"/>
              <a:t> </a:t>
            </a:r>
            <a:r>
              <a:rPr lang="en-US" sz="1400" dirty="0" err="1"/>
              <a:t>prostora</a:t>
            </a:r>
            <a:r>
              <a:rPr lang="en-US" sz="1400" dirty="0"/>
              <a:t> u </a:t>
            </a:r>
            <a:r>
              <a:rPr lang="en-US" sz="1400" dirty="0" err="1"/>
              <a:t>kom</a:t>
            </a:r>
            <a:r>
              <a:rPr lang="en-US" sz="1400" dirty="0"/>
              <a:t> </a:t>
            </a:r>
            <a:r>
              <a:rPr lang="sr-Latn-RS" sz="1400" dirty="0"/>
              <a:t>će biti stvarni objekat i njegova dodjela identifikatoru.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5FFB3-92F2-DBD4-46C8-0FE331045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70" y="494732"/>
            <a:ext cx="4629722" cy="58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Izvedeni</a:t>
            </a:r>
            <a:r>
              <a:rPr lang="en-US" sz="1600" b="1" dirty="0"/>
              <a:t> </a:t>
            </a:r>
            <a:r>
              <a:rPr lang="en-US" sz="1600" b="1" dirty="0" err="1"/>
              <a:t>tipovi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Nizovi</a:t>
            </a:r>
            <a:r>
              <a:rPr lang="en-US" sz="1400" dirty="0"/>
              <a:t> – </a:t>
            </a:r>
            <a:r>
              <a:rPr lang="en-US" sz="1400" dirty="0" err="1"/>
              <a:t>veli</a:t>
            </a:r>
            <a:r>
              <a:rPr lang="sr-Latn-RS" sz="1400" dirty="0"/>
              <a:t>čina zadana pri deklaraciji ili inicijalizaciji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Strukture – sadrže povezane podatke kao članove ili bitska polja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Unije – za upotrebu istog memorijskog prostora za različite podatke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Funkcijski tipovi (obuhvataju tipove parametra i povratnu vrijednost)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Pokazivači – pokazuju na lokaciju podatka ili funkcija</a:t>
            </a:r>
          </a:p>
        </p:txBody>
      </p:sp>
    </p:spTree>
    <p:extLst>
      <p:ext uri="{BB962C8B-B14F-4D97-AF65-F5344CB8AC3E}">
        <p14:creationId xmlns:p14="http://schemas.microsoft.com/office/powerpoint/2010/main" val="142629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490733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Storage class </a:t>
            </a:r>
            <a:r>
              <a:rPr lang="en-US" sz="1600" b="1" dirty="0" err="1"/>
              <a:t>specifikatori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Mogućnost specifikacije smještaja promjenjivih (storage class)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i="1" dirty="0"/>
              <a:t>auto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i="1" dirty="0"/>
              <a:t>register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i="1" dirty="0"/>
              <a:t>static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i="1" dirty="0"/>
              <a:t>extern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Određuju trajanje i mogućnost povezivanja (linkage) iz drugih opsega vidljivosti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1E738-DE10-460F-E76A-0AB9204C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56" y="421544"/>
            <a:ext cx="5234923" cy="6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Kvalifikatori tipov</a:t>
            </a:r>
            <a:r>
              <a:rPr lang="en-US" sz="1600" b="1" dirty="0"/>
              <a:t>a</a:t>
            </a:r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b="1" dirty="0"/>
              <a:t>const</a:t>
            </a:r>
            <a:r>
              <a:rPr lang="sr-Latn-RS" sz="1400" dirty="0"/>
              <a:t> – varijabla je konstanta, radi sprečavanja pojedinih grešaka i optimizacije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b="1" dirty="0"/>
              <a:t>v</a:t>
            </a:r>
            <a:r>
              <a:rPr lang="sr-Latn-RS" sz="1400" b="1" dirty="0"/>
              <a:t>olatile</a:t>
            </a:r>
            <a:r>
              <a:rPr lang="sr-Latn-RS" sz="1400" dirty="0"/>
              <a:t> – sprečava optimizacije koje bi sakrile izmjene podataka napravljene u drugom dijelu koda, drugom programu ili od strane hardvera. Veoma značajno za pisanje drajvera i u razvoja ugradbenih sistema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b="1" dirty="0"/>
              <a:t>r</a:t>
            </a:r>
            <a:r>
              <a:rPr lang="sr-Latn-RS" sz="1400" b="1" dirty="0"/>
              <a:t>estrict</a:t>
            </a:r>
            <a:r>
              <a:rPr lang="en-US" sz="1400" b="1" dirty="0"/>
              <a:t> </a:t>
            </a:r>
            <a:r>
              <a:rPr lang="en-US" sz="1400" dirty="0"/>
              <a:t>–  u </a:t>
            </a:r>
            <a:r>
              <a:rPr lang="en-US" sz="1400" dirty="0" err="1"/>
              <a:t>deklaracijama</a:t>
            </a:r>
            <a:r>
              <a:rPr lang="en-US" sz="1400" dirty="0"/>
              <a:t> </a:t>
            </a:r>
            <a:r>
              <a:rPr lang="en-US" sz="1400" dirty="0" err="1"/>
              <a:t>funkcija</a:t>
            </a:r>
            <a:r>
              <a:rPr lang="en-US" sz="1400" dirty="0"/>
              <a:t>, </a:t>
            </a:r>
            <a:r>
              <a:rPr lang="en-US" sz="1400" dirty="0" err="1"/>
              <a:t>ozna</a:t>
            </a:r>
            <a:r>
              <a:rPr lang="sr-Latn-RS" sz="1400" dirty="0"/>
              <a:t>čava ekskluzivni pristup kroz određeni pokazivač, omogućava dodatne optimizacije pri kompajliranju</a:t>
            </a:r>
          </a:p>
        </p:txBody>
      </p:sp>
    </p:spTree>
    <p:extLst>
      <p:ext uri="{BB962C8B-B14F-4D97-AF65-F5344CB8AC3E}">
        <p14:creationId xmlns:p14="http://schemas.microsoft.com/office/powerpoint/2010/main" val="418670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59E-249D-EF72-B1EF-F58FF7C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Napredni koncepti C jezika</a:t>
            </a:r>
            <a:endParaRPr lang="en-US" dirty="0"/>
          </a:p>
        </p:txBody>
      </p:sp>
      <p:pic>
        <p:nvPicPr>
          <p:cNvPr id="5" name="Picture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71CFE8A-239B-75A8-250F-39A802A93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 b="20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650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Ugra</a:t>
            </a:r>
            <a:r>
              <a:rPr lang="sr-Latn-RS" sz="1600" b="1" dirty="0"/>
              <a:t>đeni asembler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Sintaksa GCC asemblerskog iskaza</a:t>
            </a:r>
            <a:endParaRPr lang="en-US" sz="2000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600" dirty="0"/>
              <a:t>	</a:t>
            </a:r>
            <a:r>
              <a:rPr lang="en-US" sz="1600" dirty="0" err="1"/>
              <a:t>asm</a:t>
            </a:r>
            <a:r>
              <a:rPr lang="en-US" sz="1600" dirty="0"/>
              <a:t>(</a:t>
            </a:r>
            <a:r>
              <a:rPr lang="en-US" sz="1600" dirty="0" err="1"/>
              <a:t>assembler_template</a:t>
            </a:r>
            <a:r>
              <a:rPr lang="en-US" sz="1600" dirty="0"/>
              <a:t> : </a:t>
            </a:r>
            <a:r>
              <a:rPr lang="en-US" sz="1600" dirty="0" err="1"/>
              <a:t>output_operands</a:t>
            </a:r>
            <a:r>
              <a:rPr lang="en-US" sz="1600" dirty="0"/>
              <a:t> /* optional */ : </a:t>
            </a:r>
            <a:r>
              <a:rPr lang="en-US" sz="1600" dirty="0" err="1"/>
              <a:t>input_operands</a:t>
            </a:r>
            <a:r>
              <a:rPr lang="en-US" sz="1600" dirty="0"/>
              <a:t> /* optional */</a:t>
            </a:r>
            <a:br>
              <a:rPr lang="sr-Cyrl-BA" sz="1600" dirty="0"/>
            </a:br>
            <a:r>
              <a:rPr lang="sr-Cyrl-BA" sz="1600" dirty="0"/>
              <a:t>	</a:t>
            </a:r>
            <a:r>
              <a:rPr lang="en-US" sz="1600" dirty="0"/>
              <a:t>	: </a:t>
            </a:r>
            <a:r>
              <a:rPr lang="en-US" sz="1600" dirty="0" err="1"/>
              <a:t>clobbered_registers</a:t>
            </a:r>
            <a:r>
              <a:rPr lang="en-US" sz="1600" dirty="0"/>
              <a:t> /* optional */ );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endParaRPr lang="en-US" sz="1600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assembler_template</a:t>
            </a:r>
            <a:r>
              <a:rPr lang="en-US" sz="1400" dirty="0"/>
              <a:t> – </a:t>
            </a:r>
            <a:r>
              <a:rPr lang="en-US" sz="1400" dirty="0" err="1"/>
              <a:t>znakovni</a:t>
            </a:r>
            <a:r>
              <a:rPr lang="en-US" sz="1400" dirty="0"/>
              <a:t> </a:t>
            </a:r>
            <a:r>
              <a:rPr lang="en-US" sz="1400" dirty="0" err="1"/>
              <a:t>niz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asemblerskim</a:t>
            </a:r>
            <a:r>
              <a:rPr lang="en-US" sz="1400" dirty="0"/>
              <a:t> </a:t>
            </a:r>
            <a:r>
              <a:rPr lang="en-US" sz="1400" dirty="0" err="1"/>
              <a:t>kodom</a:t>
            </a:r>
            <a:endParaRPr lang="en-US" sz="1400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output_operands</a:t>
            </a:r>
            <a:r>
              <a:rPr lang="en-US" sz="1400" dirty="0"/>
              <a:t>  - C operandi koji </a:t>
            </a:r>
            <a:r>
              <a:rPr lang="sr-Latn-RS" sz="1400" dirty="0"/>
              <a:t>će biti promijenjeni kada se asm kod izvrši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i</a:t>
            </a:r>
            <a:r>
              <a:rPr lang="en-US" sz="1400" dirty="0" err="1"/>
              <a:t>nput_operands</a:t>
            </a:r>
            <a:r>
              <a:rPr lang="en-US" sz="1400" dirty="0"/>
              <a:t> – C operandi </a:t>
            </a:r>
            <a:r>
              <a:rPr lang="sr-Latn-RS" sz="1400" dirty="0"/>
              <a:t>čije vrijednosti se koriste pri izvršavanju asm koda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clobbered</a:t>
            </a:r>
            <a:r>
              <a:rPr lang="en-US" sz="1400" dirty="0"/>
              <a:t>_registers – </a:t>
            </a:r>
            <a:r>
              <a:rPr lang="en-US" sz="1400" dirty="0" err="1"/>
              <a:t>registr</a:t>
            </a:r>
            <a:r>
              <a:rPr lang="sr-Latn-RS" sz="1400" dirty="0"/>
              <a:t>i</a:t>
            </a:r>
            <a:r>
              <a:rPr lang="en-US" sz="1400" dirty="0"/>
              <a:t> </a:t>
            </a:r>
            <a:r>
              <a:rPr lang="sr-Latn-RS" sz="1400" dirty="0"/>
              <a:t>čije vrijednosti asm kod eksplicitno mijenja</a:t>
            </a:r>
            <a:endParaRPr lang="en-US" sz="1400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198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Napredni 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Ugra</a:t>
            </a:r>
            <a:r>
              <a:rPr lang="sr-Latn-RS" sz="1600" b="1" dirty="0"/>
              <a:t>đeni asembler</a:t>
            </a:r>
            <a:endParaRPr lang="en-US" sz="1600" b="1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int </a:t>
            </a:r>
            <a:r>
              <a:rPr lang="en-US" sz="1400" dirty="0" err="1"/>
              <a:t>func</a:t>
            </a:r>
            <a:r>
              <a:rPr lang="en-US" sz="1400" dirty="0"/>
              <a:t>(int in) {</a:t>
            </a:r>
          </a:p>
          <a:p>
            <a:pPr marL="0" indent="0">
              <a:buNone/>
            </a:pPr>
            <a:r>
              <a:rPr lang="en-US" sz="1400" dirty="0"/>
              <a:t>    int res;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asm</a:t>
            </a:r>
            <a:r>
              <a:rPr lang="en-US" sz="1400" dirty="0"/>
              <a:t> (</a:t>
            </a:r>
          </a:p>
          <a:p>
            <a:pPr marL="0" indent="0">
              <a:buNone/>
            </a:pPr>
            <a:r>
              <a:rPr lang="en-US" sz="1400" dirty="0"/>
              <a:t>        "</a:t>
            </a:r>
            <a:r>
              <a:rPr lang="en-US" sz="1400" dirty="0" err="1"/>
              <a:t>movl</a:t>
            </a:r>
            <a:r>
              <a:rPr lang="en-US" sz="1400" dirty="0"/>
              <a:t> %1, %%</a:t>
            </a:r>
            <a:r>
              <a:rPr lang="en-US" sz="1400" dirty="0" err="1"/>
              <a:t>eax</a:t>
            </a:r>
            <a:r>
              <a:rPr lang="en-US" sz="1400" dirty="0"/>
              <a:t>; \n\t"</a:t>
            </a:r>
          </a:p>
          <a:p>
            <a:pPr marL="0" indent="0">
              <a:buNone/>
            </a:pPr>
            <a:r>
              <a:rPr lang="en-US" sz="1400" dirty="0"/>
              <a:t>        "</a:t>
            </a:r>
            <a:r>
              <a:rPr lang="en-US" sz="1400" dirty="0" err="1"/>
              <a:t>movl</a:t>
            </a:r>
            <a:r>
              <a:rPr lang="en-US" sz="1400" dirty="0"/>
              <a:t> %%</a:t>
            </a:r>
            <a:r>
              <a:rPr lang="en-US" sz="1400" dirty="0" err="1"/>
              <a:t>eax</a:t>
            </a:r>
            <a:r>
              <a:rPr lang="en-US" sz="1400" dirty="0"/>
              <a:t>, %0;"</a:t>
            </a:r>
          </a:p>
          <a:p>
            <a:pPr marL="0" indent="0">
              <a:buNone/>
            </a:pPr>
            <a:r>
              <a:rPr lang="en-US" sz="1400" dirty="0"/>
              <a:t>        : "=g"(res) // output</a:t>
            </a:r>
          </a:p>
          <a:p>
            <a:pPr marL="0" indent="0">
              <a:buNone/>
            </a:pPr>
            <a:r>
              <a:rPr lang="en-US" sz="1400" dirty="0"/>
              <a:t>        : "r"(in)  // input</a:t>
            </a:r>
          </a:p>
          <a:p>
            <a:pPr marL="0" indent="0">
              <a:buNone/>
            </a:pPr>
            <a:r>
              <a:rPr lang="en-US" sz="1400" dirty="0"/>
              <a:t>        : "%</a:t>
            </a:r>
            <a:r>
              <a:rPr lang="en-US" sz="1400" dirty="0" err="1"/>
              <a:t>eax</a:t>
            </a:r>
            <a:r>
              <a:rPr lang="en-US" sz="1400" dirty="0"/>
              <a:t>"   // clobbered register</a:t>
            </a:r>
          </a:p>
          <a:p>
            <a:pPr marL="0" indent="0">
              <a:buNone/>
            </a:pPr>
            <a:r>
              <a:rPr lang="en-US" sz="1400" dirty="0"/>
              <a:t>    );</a:t>
            </a:r>
          </a:p>
          <a:p>
            <a:pPr marL="0" indent="0">
              <a:buNone/>
            </a:pPr>
            <a:r>
              <a:rPr lang="en-US" sz="1400" dirty="0"/>
              <a:t>    return res;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int main() {</a:t>
            </a:r>
          </a:p>
          <a:p>
            <a:pPr marL="0" indent="0">
              <a:buNone/>
            </a:pPr>
            <a:r>
              <a:rPr lang="en-US" sz="1400" dirty="0"/>
              <a:t>    int value = </a:t>
            </a:r>
            <a:r>
              <a:rPr lang="sr-Latn-RS" sz="1400" dirty="0"/>
              <a:t>15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    int result = </a:t>
            </a:r>
            <a:r>
              <a:rPr lang="en-US" sz="1400" dirty="0" err="1"/>
              <a:t>func</a:t>
            </a:r>
            <a:r>
              <a:rPr lang="en-US" sz="1400" dirty="0"/>
              <a:t>(value);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printf</a:t>
            </a:r>
            <a:r>
              <a:rPr lang="en-US" sz="1400" dirty="0"/>
              <a:t>("Result: %d\n", result);</a:t>
            </a:r>
            <a:endParaRPr lang="sr-Latn-RS" sz="1400" dirty="0"/>
          </a:p>
          <a:p>
            <a:pPr marL="0" indent="0">
              <a:buNone/>
            </a:pPr>
            <a:r>
              <a:rPr lang="en-US" sz="1400" dirty="0"/>
              <a:t>    return 0;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59E-249D-EF72-B1EF-F58FF7C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Uvod</a:t>
            </a:r>
            <a:endParaRPr lang="en-US" dirty="0"/>
          </a:p>
        </p:txBody>
      </p:sp>
      <p:pic>
        <p:nvPicPr>
          <p:cNvPr id="5" name="Picture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71CFE8A-239B-75A8-250F-39A802A93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 b="20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49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Napredni 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3480186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Ugrađeni asembler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U prethodnom primjeru je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%n – referenca na n-ti operand iz listi izlaznih i ulaznih operanada (prvi je indeks 0)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%% - stvarni %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“</a:t>
            </a:r>
            <a:r>
              <a:rPr lang="en-US" sz="1400" dirty="0" err="1"/>
              <a:t>xy</a:t>
            </a:r>
            <a:r>
              <a:rPr lang="en-US" sz="1400" dirty="0"/>
              <a:t>” (</a:t>
            </a:r>
            <a:r>
              <a:rPr lang="en-US" sz="1400" dirty="0" err="1"/>
              <a:t>c_expression</a:t>
            </a:r>
            <a:r>
              <a:rPr lang="en-US" sz="1400" dirty="0"/>
              <a:t>) – </a:t>
            </a:r>
            <a:r>
              <a:rPr lang="en-US" sz="1400" dirty="0" err="1"/>
              <a:t>povezuje</a:t>
            </a:r>
            <a:r>
              <a:rPr lang="en-US" sz="1400" dirty="0"/>
              <a:t> C </a:t>
            </a:r>
            <a:r>
              <a:rPr lang="en-US" sz="1400" dirty="0" err="1"/>
              <a:t>varijablu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vrijedno</a:t>
            </a:r>
            <a:r>
              <a:rPr lang="sr-Latn-RS" sz="1400" dirty="0"/>
              <a:t>šću korištenom u asembleru</a:t>
            </a:r>
            <a:endParaRPr lang="en-US" sz="1400" dirty="0"/>
          </a:p>
          <a:p>
            <a:pPr marL="538162" lvl="8" indent="0">
              <a:lnSpc>
                <a:spcPct val="114000"/>
              </a:lnSpc>
              <a:spcAft>
                <a:spcPts val="600"/>
              </a:spcAft>
              <a:buNone/>
            </a:pPr>
            <a:endParaRPr lang="en-US" sz="1400" dirty="0"/>
          </a:p>
          <a:p>
            <a:pPr marL="538162" lvl="8" indent="0">
              <a:lnSpc>
                <a:spcPct val="114000"/>
              </a:lnSpc>
              <a:spcAft>
                <a:spcPts val="600"/>
              </a:spcAft>
              <a:buNone/>
            </a:pPr>
            <a:endParaRPr lang="en-US" sz="1400" dirty="0"/>
          </a:p>
          <a:p>
            <a:pPr lvl="8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E91CE2-2666-4C3C-7854-5DE815648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498511"/>
              </p:ext>
            </p:extLst>
          </p:nvPr>
        </p:nvGraphicFramePr>
        <p:xfrm>
          <a:off x="4569150" y="1501200"/>
          <a:ext cx="6972568" cy="37579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86284">
                  <a:extLst>
                    <a:ext uri="{9D8B030D-6E8A-4147-A177-3AD203B41FA5}">
                      <a16:colId xmlns:a16="http://schemas.microsoft.com/office/drawing/2014/main" val="2480678031"/>
                    </a:ext>
                  </a:extLst>
                </a:gridCol>
                <a:gridCol w="3486284">
                  <a:extLst>
                    <a:ext uri="{9D8B030D-6E8A-4147-A177-3AD203B41FA5}">
                      <a16:colId xmlns:a16="http://schemas.microsoft.com/office/drawing/2014/main" val="3874053371"/>
                    </a:ext>
                  </a:extLst>
                </a:gridCol>
              </a:tblGrid>
              <a:tr h="338449">
                <a:tc>
                  <a:txBody>
                    <a:bodyPr/>
                    <a:lstStyle/>
                    <a:p>
                      <a:r>
                        <a:rPr lang="en-US" dirty="0" err="1"/>
                        <a:t>Izraz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Zna</a:t>
                      </a:r>
                      <a:r>
                        <a:rPr lang="sr-Latn-RS" dirty="0"/>
                        <a:t>čenje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12158"/>
                  </a:ext>
                </a:extLst>
              </a:tr>
              <a:tr h="324212">
                <a:tc>
                  <a:txBody>
                    <a:bodyPr/>
                    <a:lstStyle/>
                    <a:p>
                      <a:r>
                        <a:rPr lang="sr-Latn-RS" sz="1400" dirty="0"/>
                        <a:t>a, b, c, 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sz="1400" dirty="0"/>
                        <a:t>eax, ebx, ecx, edx respektivno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529850"/>
                  </a:ext>
                </a:extLst>
              </a:tr>
              <a:tr h="338449">
                <a:tc>
                  <a:txBody>
                    <a:bodyPr/>
                    <a:lstStyle/>
                    <a:p>
                      <a:r>
                        <a:rPr lang="sr-Latn-RS" sz="1400" dirty="0"/>
                        <a:t>S, 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sz="1400" dirty="0"/>
                        <a:t>esi i edi respektivno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88993"/>
                  </a:ext>
                </a:extLst>
              </a:tr>
              <a:tr h="385172">
                <a:tc>
                  <a:txBody>
                    <a:bodyPr/>
                    <a:lstStyle/>
                    <a:p>
                      <a:r>
                        <a:rPr lang="sr-Latn-RS" sz="1400" dirty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sz="1400" dirty="0"/>
                        <a:t>konstantna vrijednost (0 do 31)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768031"/>
                  </a:ext>
                </a:extLst>
              </a:tr>
              <a:tr h="580415">
                <a:tc>
                  <a:txBody>
                    <a:bodyPr/>
                    <a:lstStyle/>
                    <a:p>
                      <a:r>
                        <a:rPr lang="sr-Latn-RS" sz="1400" dirty="0"/>
                        <a:t>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r>
                        <a:rPr lang="sr-Latn-RS" sz="1400" dirty="0"/>
                        <a:t>inamički alociran registar</a:t>
                      </a:r>
                      <a:r>
                        <a:rPr lang="en-US" sz="1400" dirty="0"/>
                        <a:t>: </a:t>
                      </a:r>
                      <a:r>
                        <a:rPr lang="en-US" sz="1400" dirty="0" err="1"/>
                        <a:t>eax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ebx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ecx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edx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305869"/>
                  </a:ext>
                </a:extLst>
              </a:tr>
              <a:tr h="499126">
                <a:tc>
                  <a:txBody>
                    <a:bodyPr/>
                    <a:lstStyle/>
                    <a:p>
                      <a:r>
                        <a:rPr lang="sr-Latn-RS" sz="1400" dirty="0"/>
                        <a:t>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</a:t>
                      </a:r>
                      <a:r>
                        <a:rPr lang="sr-Latn-RS" sz="1400" dirty="0"/>
                        <a:t>inamički alociran registar</a:t>
                      </a:r>
                      <a:r>
                        <a:rPr lang="en-US" sz="1400" dirty="0"/>
                        <a:t>: </a:t>
                      </a:r>
                      <a:r>
                        <a:rPr lang="en-US" sz="1400" dirty="0" err="1"/>
                        <a:t>eax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ebx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ecx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edx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567518"/>
                  </a:ext>
                </a:extLst>
              </a:tr>
              <a:tr h="519351">
                <a:tc>
                  <a:txBody>
                    <a:bodyPr/>
                    <a:lstStyle/>
                    <a:p>
                      <a:r>
                        <a:rPr lang="sr-Latn-RS" sz="1400" dirty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eax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ebx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ecx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edx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ili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varijabla</a:t>
                      </a:r>
                      <a:r>
                        <a:rPr lang="en-US" sz="1400" dirty="0"/>
                        <a:t> u </a:t>
                      </a:r>
                      <a:r>
                        <a:rPr lang="en-US" sz="1400" dirty="0" err="1"/>
                        <a:t>memoriji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3511"/>
                  </a:ext>
                </a:extLst>
              </a:tr>
              <a:tr h="338449">
                <a:tc>
                  <a:txBody>
                    <a:bodyPr/>
                    <a:lstStyle/>
                    <a:p>
                      <a:r>
                        <a:rPr lang="sr-Latn-RS" sz="1400" dirty="0"/>
                        <a:t>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memorija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326451"/>
                  </a:ext>
                </a:extLst>
              </a:tr>
              <a:tr h="387944">
                <a:tc>
                  <a:txBody>
                    <a:bodyPr/>
                    <a:lstStyle/>
                    <a:p>
                      <a:r>
                        <a:rPr lang="en-US" sz="14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Koristi</a:t>
                      </a:r>
                      <a:r>
                        <a:rPr lang="en-US" sz="1400" dirty="0"/>
                        <a:t> se za </a:t>
                      </a:r>
                      <a:r>
                        <a:rPr lang="en-US" sz="1400" dirty="0" err="1"/>
                        <a:t>smje</a:t>
                      </a:r>
                      <a:r>
                        <a:rPr lang="sr-Latn-RS" sz="1400" dirty="0"/>
                        <a:t>štaj podataka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92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75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Ugra</a:t>
            </a:r>
            <a:r>
              <a:rPr lang="sr-Latn-RS" sz="1600" b="1" dirty="0"/>
              <a:t>đeni asembler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Moguće je iz asemblerskog koda pristupati C varijablama i pozivati C funkcije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Takođe je moguće iz C zvati asemblersku funkciju, čak i kada je pisana u posebnom asemblerskom fajlu, a ne kroz ugrađeni asembler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C kompajler dekoriše imena, najčešće dodavanjem </a:t>
            </a:r>
            <a:r>
              <a:rPr lang="en-US" sz="1400" dirty="0"/>
              <a:t>“_” </a:t>
            </a:r>
            <a:r>
              <a:rPr lang="en-US" sz="1400" dirty="0" err="1"/>
              <a:t>ispred</a:t>
            </a:r>
            <a:r>
              <a:rPr lang="en-US" sz="1400" dirty="0"/>
              <a:t>, </a:t>
            </a:r>
            <a:r>
              <a:rPr lang="sr-Latn-RS" sz="1400" dirty="0"/>
              <a:t>što asemblerski kod treba uzeti u obzir</a:t>
            </a:r>
          </a:p>
        </p:txBody>
      </p:sp>
    </p:spTree>
    <p:extLst>
      <p:ext uri="{BB962C8B-B14F-4D97-AF65-F5344CB8AC3E}">
        <p14:creationId xmlns:p14="http://schemas.microsoft.com/office/powerpoint/2010/main" val="59202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Pozivne konvencije funkcija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Definišu kako (na kom mjestu, npr. registri, stek) i kojim redoslijedom se parametri prenose, ko uklanja parametre sa mjesta prenosa (pozivalac ili pozvana funkcija, u oba slučaja kod se generiše od strane kompajlera), lokacija rezultata kao i listu registara čije vrijednosti funkcija ne mora sačuvati (tj. može ih upotrijebiti bez čuvanja i vraćanja stare vrijednosti)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Zavisne od procesora, operativnog sistema i kompajlera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Konvencije koje se isto zovu mogu da imaju različito značenje kod različitih kompajlera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Na x86 arhitekturi najstandardnija je cdecl konvencija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200" dirty="0"/>
              <a:t>	</a:t>
            </a:r>
            <a:r>
              <a:rPr lang="en-US" sz="1200" dirty="0"/>
              <a:t>MSVC: </a:t>
            </a:r>
            <a:r>
              <a:rPr lang="en-US" sz="1200" i="1" dirty="0" err="1"/>
              <a:t>return_type</a:t>
            </a:r>
            <a:r>
              <a:rPr lang="en-US" sz="1200" i="1" dirty="0"/>
              <a:t> __</a:t>
            </a:r>
            <a:r>
              <a:rPr lang="en-US" sz="1200" i="1" dirty="0" err="1"/>
              <a:t>cdecl</a:t>
            </a:r>
            <a:r>
              <a:rPr lang="en-US" sz="1200" i="1" dirty="0"/>
              <a:t> </a:t>
            </a:r>
            <a:r>
              <a:rPr lang="en-US" sz="1200" i="1" dirty="0" err="1"/>
              <a:t>func_name</a:t>
            </a:r>
            <a:r>
              <a:rPr lang="en-US" sz="1200" i="1" dirty="0"/>
              <a:t>();</a:t>
            </a:r>
            <a:endParaRPr lang="sr-Latn-RS" sz="1200" i="1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200" i="1" dirty="0"/>
              <a:t>	</a:t>
            </a:r>
            <a:r>
              <a:rPr lang="en-US" sz="1400" i="1" dirty="0"/>
              <a:t>__</a:t>
            </a:r>
            <a:r>
              <a:rPr lang="en-US" sz="1400" i="1" dirty="0" err="1"/>
              <a:t>cdecl</a:t>
            </a:r>
            <a:r>
              <a:rPr lang="en-US" sz="1400" dirty="0"/>
              <a:t> </a:t>
            </a:r>
            <a:r>
              <a:rPr lang="en-US" sz="1400" dirty="0" err="1"/>
              <a:t>specifikacija</a:t>
            </a:r>
            <a:r>
              <a:rPr lang="en-US" sz="1400" dirty="0"/>
              <a:t> je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nekih</a:t>
            </a:r>
            <a:r>
              <a:rPr lang="en-US" sz="1400" dirty="0"/>
              <a:t> </a:t>
            </a:r>
            <a:r>
              <a:rPr lang="en-US" sz="1400" dirty="0" err="1"/>
              <a:t>kompajlera</a:t>
            </a:r>
            <a:r>
              <a:rPr lang="en-US" sz="1400" dirty="0"/>
              <a:t> </a:t>
            </a:r>
            <a:r>
              <a:rPr lang="en-US" sz="1400" dirty="0" err="1"/>
              <a:t>podrazumijevana</a:t>
            </a:r>
            <a:r>
              <a:rPr lang="en-US" sz="1400" dirty="0"/>
              <a:t> pa ne </a:t>
            </a:r>
            <a:r>
              <a:rPr lang="en-US" sz="1400" dirty="0" err="1"/>
              <a:t>postoji</a:t>
            </a:r>
            <a:r>
              <a:rPr lang="en-US" sz="1400" dirty="0"/>
              <a:t> </a:t>
            </a:r>
            <a:r>
              <a:rPr lang="en-US" sz="1400" dirty="0" err="1"/>
              <a:t>kao</a:t>
            </a:r>
            <a:r>
              <a:rPr lang="en-US" sz="1400" dirty="0"/>
              <a:t> </a:t>
            </a:r>
            <a:r>
              <a:rPr lang="en-US" sz="1400" dirty="0" err="1"/>
              <a:t>klju</a:t>
            </a:r>
            <a:r>
              <a:rPr lang="sr-Latn-RS" sz="1400" dirty="0"/>
              <a:t>čna riječ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Na Windows se često koristi stdcall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GCC upotrebljava sljedeću sintaksu</a:t>
            </a:r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200" i="1" dirty="0">
                <a:solidFill>
                  <a:srgbClr val="434343"/>
                </a:solidFill>
              </a:rPr>
              <a:t>	</a:t>
            </a:r>
            <a:r>
              <a:rPr lang="en-US" sz="1200" i="1" dirty="0">
                <a:solidFill>
                  <a:srgbClr val="434343"/>
                </a:solidFill>
              </a:rPr>
              <a:t>__attribute__((</a:t>
            </a:r>
            <a:r>
              <a:rPr lang="en-US" sz="1200" i="1" dirty="0" err="1">
                <a:solidFill>
                  <a:srgbClr val="434343"/>
                </a:solidFill>
              </a:rPr>
              <a:t>stdcall</a:t>
            </a:r>
            <a:r>
              <a:rPr lang="en-US" sz="1200" i="1" dirty="0">
                <a:solidFill>
                  <a:srgbClr val="434343"/>
                </a:solidFill>
              </a:rPr>
              <a:t>)) </a:t>
            </a:r>
            <a:r>
              <a:rPr lang="en-US" sz="1200" i="1" dirty="0" err="1"/>
              <a:t>return_type</a:t>
            </a:r>
            <a:r>
              <a:rPr lang="en-US" sz="1200" i="1" dirty="0">
                <a:solidFill>
                  <a:srgbClr val="434343"/>
                </a:solidFill>
              </a:rPr>
              <a:t> </a:t>
            </a:r>
            <a:r>
              <a:rPr lang="en-US" sz="1200" i="1" dirty="0" err="1"/>
              <a:t>func_name</a:t>
            </a:r>
            <a:r>
              <a:rPr lang="en-US" sz="1200" i="1" dirty="0">
                <a:solidFill>
                  <a:srgbClr val="434343"/>
                </a:solidFill>
              </a:rPr>
              <a:t>();</a:t>
            </a:r>
            <a:endParaRPr kumimoji="0" lang="sr-Latn-BA" sz="1200" b="0" i="1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tamaran Light"/>
              <a:cs typeface="Catamaran Light"/>
              <a:sym typeface="Catamaran Light"/>
            </a:endParaRPr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87566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Poravnanje varijabli i članov</a:t>
            </a:r>
            <a:r>
              <a:rPr lang="en-US" sz="1600" b="1" dirty="0"/>
              <a:t>a</a:t>
            </a:r>
            <a:r>
              <a:rPr lang="sr-Latn-RS" sz="1600" b="1" dirty="0"/>
              <a:t> strukture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Pristup podacima sporiji ili nemoguć (zavisno od procesora) ako adresa početka podataka ili polja strukture nije umnožak njegove veličine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U većini slučajeva optimalno određeno od strane kompajlera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Za nestandardne tipove (npr. vektori za SIMD procesore) neophodna ručna specifikacija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Od C11 se koristi alignas, u prethodnim verzijama nestandardne ekstenzije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GCC, Clang: </a:t>
            </a:r>
            <a:r>
              <a:rPr lang="en-US" sz="1400" i="1" dirty="0"/>
              <a:t>__int128 x __attribute__((aligned(16)));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MSVC: </a:t>
            </a:r>
            <a:r>
              <a:rPr lang="en-US" sz="1400" i="1" dirty="0"/>
              <a:t>__</a:t>
            </a:r>
            <a:r>
              <a:rPr lang="en-US" sz="1400" i="1" dirty="0" err="1"/>
              <a:t>declspec</a:t>
            </a:r>
            <a:r>
              <a:rPr lang="en-US" sz="1400" i="1" dirty="0"/>
              <a:t>(align(16)) __int128 x;</a:t>
            </a:r>
            <a:endParaRPr lang="sr-Latn-BA" sz="1400" i="1" dirty="0"/>
          </a:p>
        </p:txBody>
      </p:sp>
    </p:spTree>
    <p:extLst>
      <p:ext uri="{BB962C8B-B14F-4D97-AF65-F5344CB8AC3E}">
        <p14:creationId xmlns:p14="http://schemas.microsoft.com/office/powerpoint/2010/main" val="265398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4492625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Poravnanje varijabli i članov</a:t>
            </a:r>
            <a:r>
              <a:rPr lang="en-US" sz="1600" b="1" dirty="0"/>
              <a:t>a</a:t>
            </a:r>
            <a:r>
              <a:rPr lang="sr-Latn-RS" sz="1600" b="1" dirty="0"/>
              <a:t> strukture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int __attribute__((aligned(16))) x;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en-US" sz="1400" i="1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struct Example {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	char a;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	int b __attribute__((aligned(16)));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	 double c;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};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83EBF3-B4EB-A789-7AD4-A1AA944B4B19}"/>
              </a:ext>
            </a:extLst>
          </p:cNvPr>
          <p:cNvSpPr txBox="1">
            <a:spLocks/>
          </p:cNvSpPr>
          <p:nvPr/>
        </p:nvSpPr>
        <p:spPr>
          <a:xfrm>
            <a:off x="5709708" y="1501200"/>
            <a:ext cx="4492625" cy="4742857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 algn="l" defTabSz="914400" rtl="0" eaLnBrk="1" latinLnBrk="0" hangingPunct="1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 algn="l" defTabSz="914400" rtl="0" eaLnBrk="1" latinLnBrk="0" hangingPunct="1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 algn="l" defTabSz="914400" rtl="0" eaLnBrk="1" latinLnBrk="0" hangingPunct="1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 algn="l" defTabSz="914400" rtl="0" eaLnBrk="1" latinLnBrk="0" hangingPunct="1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400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400" i="1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struct __attribute__((aligned(16))) Example {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	char a;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	int b; 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	double c; 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/>
              <a:t>};</a:t>
            </a:r>
            <a:endParaRPr lang="sr-Latn-BA" sz="1400" i="1" dirty="0"/>
          </a:p>
        </p:txBody>
      </p:sp>
    </p:spTree>
    <p:extLst>
      <p:ext uri="{BB962C8B-B14F-4D97-AF65-F5344CB8AC3E}">
        <p14:creationId xmlns:p14="http://schemas.microsoft.com/office/powerpoint/2010/main" val="111082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Pakovanje</a:t>
            </a:r>
            <a:r>
              <a:rPr lang="sr-Latn-RS" sz="1600" b="1" dirty="0"/>
              <a:t> struktura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Kompajler podrazumijevano poravnava članove na umnožak veličine (za osnovne tipove podataka)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Radi uštede prostora ili čitanje binarnih fajlova nekad je potrebno ukloniti ili promijeniti automatsko poravnanje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Koriste se ekstenzije</a:t>
            </a:r>
            <a:r>
              <a:rPr lang="en-US" sz="1400" dirty="0"/>
              <a:t>: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GCC: struct name {} __attribute__((packed));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MSVC, GCC: #pragma pack(1)</a:t>
            </a:r>
            <a:endParaRPr lang="sr-Latn-RS" sz="1400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Tako</a:t>
            </a:r>
            <a:r>
              <a:rPr lang="sr-Latn-RS" sz="1400" dirty="0"/>
              <a:t>đe ako je potrebno poravnanje na neku drugu veličinu koristi se</a:t>
            </a:r>
            <a:r>
              <a:rPr lang="en-US" sz="1400" dirty="0"/>
              <a:t>: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lang="sr-Latn-BA" sz="1400" dirty="0"/>
              <a:t>#pragma pack(push, n)</a:t>
            </a:r>
            <a:r>
              <a:rPr lang="en-US" sz="1400" dirty="0"/>
              <a:t> da se </a:t>
            </a:r>
            <a:r>
              <a:rPr lang="en-US" sz="1400" dirty="0" err="1"/>
              <a:t>promijeni</a:t>
            </a:r>
            <a:r>
              <a:rPr lang="en-US" sz="1400" dirty="0"/>
              <a:t> </a:t>
            </a:r>
            <a:r>
              <a:rPr lang="en-US" sz="1400" dirty="0" err="1"/>
              <a:t>poravnanje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stepen</a:t>
            </a:r>
            <a:r>
              <a:rPr lang="en-US" sz="1400" dirty="0"/>
              <a:t> N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lang="sr-Latn-BA" sz="1400" dirty="0"/>
              <a:t>#pragma pack(pop)</a:t>
            </a:r>
            <a:r>
              <a:rPr lang="en-US" sz="1400" dirty="0"/>
              <a:t>, da se </a:t>
            </a:r>
            <a:r>
              <a:rPr lang="en-US" sz="1400" dirty="0" err="1"/>
              <a:t>poravnanje</a:t>
            </a:r>
            <a:r>
              <a:rPr lang="en-US" sz="1400" dirty="0"/>
              <a:t> </a:t>
            </a:r>
            <a:r>
              <a:rPr lang="en-US" sz="1400" dirty="0" err="1"/>
              <a:t>vrati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prethodnu</a:t>
            </a:r>
            <a:r>
              <a:rPr lang="en-US" sz="1400" dirty="0"/>
              <a:t>, </a:t>
            </a:r>
            <a:r>
              <a:rPr lang="en-US" sz="1400" dirty="0" err="1"/>
              <a:t>potencijalno</a:t>
            </a:r>
            <a:r>
              <a:rPr lang="en-US" sz="1400" dirty="0"/>
              <a:t> </a:t>
            </a:r>
            <a:r>
              <a:rPr lang="en-US" sz="1400" dirty="0" err="1"/>
              <a:t>nepoznatu</a:t>
            </a:r>
            <a:r>
              <a:rPr lang="en-US" sz="1400" dirty="0"/>
              <a:t> </a:t>
            </a:r>
            <a:r>
              <a:rPr lang="en-US" sz="1400" dirty="0" err="1"/>
              <a:t>vrijednost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103601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Pakovanje</a:t>
            </a:r>
            <a:r>
              <a:rPr lang="sr-Latn-RS" sz="1600" b="1" dirty="0"/>
              <a:t> struktura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72E2-30B8-0B3F-2968-C4A227A5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71" y="1845070"/>
            <a:ext cx="6905430" cy="40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2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Pakovanje</a:t>
            </a:r>
            <a:r>
              <a:rPr lang="sr-Latn-RS" sz="1600" b="1" dirty="0"/>
              <a:t> struktura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11A54-64F8-C685-2893-E2095140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36" y="1856093"/>
            <a:ext cx="6894665" cy="42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Varijadi</a:t>
            </a:r>
            <a:r>
              <a:rPr lang="sr-Latn-RS" sz="1600" b="1" dirty="0"/>
              <a:t>čne funkcije (sa proizvoljnim brojem argument)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tabLst>
                <a:tab pos="360000" algn="l"/>
              </a:tabLst>
            </a:pPr>
            <a:r>
              <a:rPr lang="en-US" sz="1400" dirty="0" err="1"/>
              <a:t>return_type</a:t>
            </a:r>
            <a:r>
              <a:rPr lang="sr-Latn-BA" sz="1400" dirty="0"/>
              <a:t> </a:t>
            </a:r>
            <a:r>
              <a:rPr lang="en-US" sz="1400" dirty="0" err="1"/>
              <a:t>function_name</a:t>
            </a:r>
            <a:r>
              <a:rPr lang="sr-Latn-BA" sz="1400" dirty="0"/>
              <a:t>(int </a:t>
            </a:r>
            <a:r>
              <a:rPr lang="en-US" sz="1400" dirty="0"/>
              <a:t>arg1</a:t>
            </a:r>
            <a:r>
              <a:rPr lang="sr-Latn-BA" sz="1400" dirty="0"/>
              <a:t>, ...)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 err="1"/>
              <a:t>va_list</a:t>
            </a:r>
            <a:r>
              <a:rPr lang="en-US" sz="1400" b="1" dirty="0"/>
              <a:t> </a:t>
            </a:r>
            <a:r>
              <a:rPr lang="en-US" sz="1400" dirty="0"/>
              <a:t>ap;</a:t>
            </a:r>
            <a:br>
              <a:rPr lang="en-US" sz="1400" dirty="0"/>
            </a:br>
            <a:r>
              <a:rPr lang="en-US" sz="1400" dirty="0"/>
              <a:t>	. . .</a:t>
            </a:r>
            <a:br>
              <a:rPr lang="en-US" sz="1400" dirty="0"/>
            </a:br>
            <a:r>
              <a:rPr lang="en-US" sz="1400" dirty="0"/>
              <a:t>	type_1 a;</a:t>
            </a:r>
            <a:br>
              <a:rPr lang="en-US" sz="1400" dirty="0"/>
            </a:br>
            <a:r>
              <a:rPr lang="en-US" sz="1400" dirty="0"/>
              <a:t>	. . .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 err="1"/>
              <a:t>va_start</a:t>
            </a:r>
            <a:r>
              <a:rPr lang="en-US" sz="1400" dirty="0"/>
              <a:t>(ap, arg1);</a:t>
            </a:r>
            <a:br>
              <a:rPr lang="en-US" sz="1400" dirty="0"/>
            </a:br>
            <a:r>
              <a:rPr lang="en-US" sz="1400" dirty="0"/>
              <a:t>	. . .</a:t>
            </a:r>
            <a:br>
              <a:rPr lang="en-US" sz="1400" dirty="0"/>
            </a:br>
            <a:r>
              <a:rPr lang="en-US" sz="1400" dirty="0"/>
              <a:t>	a = </a:t>
            </a:r>
            <a:r>
              <a:rPr lang="en-US" sz="1400" b="1" dirty="0" err="1"/>
              <a:t>va_arg</a:t>
            </a:r>
            <a:r>
              <a:rPr lang="en-US" sz="1400" dirty="0"/>
              <a:t>(ap, type_1);</a:t>
            </a:r>
            <a:br>
              <a:rPr lang="en-US" sz="1400" dirty="0"/>
            </a:br>
            <a:r>
              <a:rPr lang="en-US" sz="1400" dirty="0"/>
              <a:t>	. . .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b="1" dirty="0" err="1"/>
              <a:t>va_end</a:t>
            </a:r>
            <a:r>
              <a:rPr lang="en-US" sz="1400" dirty="0"/>
              <a:t>(ap);</a:t>
            </a:r>
            <a:br>
              <a:rPr lang="en-US" sz="1400" dirty="0"/>
            </a:br>
            <a:r>
              <a:rPr lang="en-US" sz="1400" dirty="0"/>
              <a:t>	. . .</a:t>
            </a:r>
            <a:br>
              <a:rPr lang="en-US" sz="1400" dirty="0"/>
            </a:br>
            <a:r>
              <a:rPr lang="en-US" sz="1400" dirty="0"/>
              <a:t>}</a:t>
            </a:r>
            <a:endParaRPr lang="sr-Latn-RS" sz="1400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tabLst>
                <a:tab pos="360000" algn="l"/>
              </a:tabLst>
            </a:pPr>
            <a:endParaRPr lang="sr-Latn-RS" sz="1400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tabLst>
                <a:tab pos="360000" algn="l"/>
              </a:tabLst>
            </a:pPr>
            <a:r>
              <a:rPr lang="sr-Latn-RS" sz="1400" b="1" dirty="0"/>
              <a:t>va</a:t>
            </a:r>
            <a:r>
              <a:rPr lang="en-US" sz="1400" b="1" dirty="0"/>
              <a:t>_list </a:t>
            </a:r>
            <a:r>
              <a:rPr lang="en-US" sz="1400" dirty="0"/>
              <a:t>ap  - </a:t>
            </a:r>
            <a:r>
              <a:rPr lang="en-US" sz="1400" dirty="0" err="1"/>
              <a:t>deklaracija</a:t>
            </a:r>
            <a:r>
              <a:rPr lang="en-US" sz="1400" dirty="0"/>
              <a:t> ap </a:t>
            </a:r>
            <a:r>
              <a:rPr lang="en-US" sz="1400" dirty="0" err="1"/>
              <a:t>liste</a:t>
            </a:r>
            <a:r>
              <a:rPr lang="en-US" sz="1400" dirty="0"/>
              <a:t> u </a:t>
            </a:r>
            <a:r>
              <a:rPr lang="en-US" sz="1400" dirty="0" err="1"/>
              <a:t>tipa</a:t>
            </a:r>
            <a:r>
              <a:rPr lang="en-US" sz="1400" dirty="0"/>
              <a:t> </a:t>
            </a:r>
            <a:r>
              <a:rPr lang="en-US" sz="1400" dirty="0" err="1"/>
              <a:t>va_list</a:t>
            </a:r>
            <a:r>
              <a:rPr lang="en-US" sz="1400" dirty="0"/>
              <a:t> u </a:t>
            </a:r>
            <a:r>
              <a:rPr lang="en-US" sz="1400" dirty="0" err="1"/>
              <a:t>kojoj</a:t>
            </a:r>
            <a:r>
              <a:rPr lang="en-US" sz="1400" dirty="0"/>
              <a:t> </a:t>
            </a:r>
            <a:r>
              <a:rPr lang="sr-Latn-RS" sz="1400" dirty="0"/>
              <a:t>će biti sadržani svi argumenti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tabLst>
                <a:tab pos="360000" algn="l"/>
              </a:tabLst>
            </a:pPr>
            <a:r>
              <a:rPr lang="sr-Latn-RS" sz="1400" b="1" dirty="0"/>
              <a:t>va</a:t>
            </a:r>
            <a:r>
              <a:rPr lang="en-US" sz="1400" b="1" dirty="0"/>
              <a:t>_start </a:t>
            </a:r>
            <a:r>
              <a:rPr lang="en-US" sz="1400" dirty="0"/>
              <a:t>– </a:t>
            </a:r>
            <a:r>
              <a:rPr lang="en-US" sz="1400" dirty="0" err="1"/>
              <a:t>inicijalizuje</a:t>
            </a:r>
            <a:r>
              <a:rPr lang="en-US" sz="1400" dirty="0"/>
              <a:t> se ap </a:t>
            </a:r>
            <a:r>
              <a:rPr lang="en-US" sz="1400" dirty="0" err="1"/>
              <a:t>varijabla</a:t>
            </a:r>
            <a:r>
              <a:rPr lang="en-US" sz="1400" dirty="0"/>
              <a:t> da bi se </a:t>
            </a:r>
            <a:r>
              <a:rPr lang="en-US" sz="1400" dirty="0" err="1"/>
              <a:t>dobavili</a:t>
            </a:r>
            <a:r>
              <a:rPr lang="en-US" sz="1400" dirty="0"/>
              <a:t> </a:t>
            </a:r>
            <a:r>
              <a:rPr lang="en-US" sz="1400" dirty="0" err="1"/>
              <a:t>svi</a:t>
            </a:r>
            <a:r>
              <a:rPr lang="en-US" sz="1400" dirty="0"/>
              <a:t> </a:t>
            </a:r>
            <a:r>
              <a:rPr lang="en-US" sz="1400" dirty="0" err="1"/>
              <a:t>argumenti</a:t>
            </a:r>
            <a:endParaRPr lang="en-US" sz="1400" dirty="0"/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tabLst>
                <a:tab pos="360000" algn="l"/>
              </a:tabLst>
            </a:pPr>
            <a:r>
              <a:rPr lang="en-US" sz="1400" b="1" dirty="0" err="1"/>
              <a:t>va_arg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en-US" sz="1400" dirty="0" err="1"/>
              <a:t>dobavlja</a:t>
            </a:r>
            <a:r>
              <a:rPr lang="en-US" sz="1400" dirty="0"/>
              <a:t> se </a:t>
            </a:r>
            <a:r>
              <a:rPr lang="en-US" sz="1400" dirty="0" err="1"/>
              <a:t>slede</a:t>
            </a:r>
            <a:r>
              <a:rPr lang="sr-Latn-RS" sz="1400" dirty="0"/>
              <a:t>ći argument sa tipom type</a:t>
            </a:r>
            <a:r>
              <a:rPr lang="en-US" sz="1400" dirty="0"/>
              <a:t>_1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tabLst>
                <a:tab pos="360000" algn="l"/>
              </a:tabLst>
            </a:pPr>
            <a:r>
              <a:rPr lang="en-US" sz="1400" b="1" dirty="0" err="1"/>
              <a:t>va_end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sr-Latn-RS" sz="1400" dirty="0"/>
              <a:t>čišćenje varijable 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145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Varijadi</a:t>
            </a:r>
            <a:r>
              <a:rPr lang="sr-Latn-RS" sz="1600" b="1" dirty="0"/>
              <a:t>čne funkcije (sa proizvoljnim brojem argument)</a:t>
            </a:r>
            <a:endParaRPr lang="en-US" sz="1600" b="1" dirty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sz="1400" b="1" dirty="0"/>
              <a:t>int</a:t>
            </a:r>
            <a:r>
              <a:rPr lang="en-US" sz="1400" dirty="0"/>
              <a:t> sum(</a:t>
            </a:r>
            <a:r>
              <a:rPr lang="en-US" sz="1400" b="1" dirty="0"/>
              <a:t>int</a:t>
            </a:r>
            <a:r>
              <a:rPr lang="en-US" sz="1400" dirty="0"/>
              <a:t> num, ...) {</a:t>
            </a:r>
            <a:endParaRPr lang="sr-Latn-RS" sz="1400" dirty="0"/>
          </a:p>
          <a:p>
            <a:pPr marL="0" indent="0">
              <a:buNone/>
            </a:pPr>
            <a:r>
              <a:rPr lang="en-US" sz="1400" dirty="0"/>
              <a:t> </a:t>
            </a:r>
            <a:r>
              <a:rPr lang="sr-Latn-RS" sz="1400" dirty="0"/>
              <a:t>	</a:t>
            </a:r>
            <a:r>
              <a:rPr lang="en-US" sz="1400" b="1" dirty="0" err="1"/>
              <a:t>va_list</a:t>
            </a:r>
            <a:r>
              <a:rPr lang="en-US" sz="1400" b="1" dirty="0"/>
              <a:t> </a:t>
            </a:r>
            <a:r>
              <a:rPr lang="en-US" sz="1400" dirty="0" err="1"/>
              <a:t>args</a:t>
            </a:r>
            <a:r>
              <a:rPr lang="en-US" sz="1400" dirty="0"/>
              <a:t>;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b="1" dirty="0"/>
              <a:t>int</a:t>
            </a:r>
            <a:r>
              <a:rPr lang="en-US" sz="1400" dirty="0"/>
              <a:t> sum = 0; </a:t>
            </a:r>
            <a:r>
              <a:rPr lang="sr-Latn-RS" sz="1400" dirty="0"/>
              <a:t>	</a:t>
            </a:r>
            <a:r>
              <a:rPr lang="en-US" sz="1400" dirty="0"/>
              <a:t>// Initialize the argument list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b="1" dirty="0" err="1"/>
              <a:t>va_start</a:t>
            </a:r>
            <a:r>
              <a:rPr lang="en-US" sz="1400" dirty="0"/>
              <a:t>(</a:t>
            </a:r>
            <a:r>
              <a:rPr lang="en-US" sz="1400" dirty="0" err="1"/>
              <a:t>args</a:t>
            </a:r>
            <a:r>
              <a:rPr lang="en-US" sz="1400" dirty="0"/>
              <a:t>, num); // Access all the arguments assigned to </a:t>
            </a:r>
            <a:r>
              <a:rPr lang="en-US" sz="1400" dirty="0" err="1"/>
              <a:t>args</a:t>
            </a:r>
            <a:r>
              <a:rPr lang="en-US" sz="1400" dirty="0"/>
              <a:t>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dirty="0"/>
              <a:t>for (</a:t>
            </a:r>
            <a:r>
              <a:rPr lang="en-US" sz="1400" b="1" dirty="0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 num; </a:t>
            </a:r>
            <a:r>
              <a:rPr lang="en-US" sz="1400" dirty="0" err="1"/>
              <a:t>i</a:t>
            </a:r>
            <a:r>
              <a:rPr lang="en-US" sz="1400" dirty="0"/>
              <a:t>++) {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	</a:t>
            </a:r>
            <a:r>
              <a:rPr lang="en-US" sz="1400" dirty="0"/>
              <a:t>sum += </a:t>
            </a:r>
            <a:r>
              <a:rPr lang="en-US" sz="1400" b="1" dirty="0" err="1"/>
              <a:t>va_arg</a:t>
            </a:r>
            <a:r>
              <a:rPr lang="en-US" sz="1400" dirty="0"/>
              <a:t>(</a:t>
            </a:r>
            <a:r>
              <a:rPr lang="en-US" sz="1400" dirty="0" err="1"/>
              <a:t>args</a:t>
            </a:r>
            <a:r>
              <a:rPr lang="en-US" sz="1400" dirty="0"/>
              <a:t>, int);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dirty="0"/>
              <a:t>} </a:t>
            </a:r>
            <a:endParaRPr lang="sr-Latn-RS" sz="1400" dirty="0"/>
          </a:p>
          <a:p>
            <a:pPr marL="0" indent="0">
              <a:buNone/>
            </a:pP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dirty="0"/>
              <a:t>// Clean memory reserved for </a:t>
            </a:r>
            <a:r>
              <a:rPr lang="en-US" sz="1400" dirty="0" err="1"/>
              <a:t>args</a:t>
            </a:r>
            <a:r>
              <a:rPr lang="en-US" sz="1400" dirty="0"/>
              <a:t>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b="1" dirty="0" err="1"/>
              <a:t>va_end</a:t>
            </a:r>
            <a:r>
              <a:rPr lang="en-US" sz="1400" dirty="0"/>
              <a:t>(</a:t>
            </a:r>
            <a:r>
              <a:rPr lang="en-US" sz="1400" dirty="0" err="1"/>
              <a:t>args</a:t>
            </a:r>
            <a:r>
              <a:rPr lang="en-US" sz="1400" dirty="0"/>
              <a:t>); </a:t>
            </a:r>
            <a:endParaRPr lang="sr-Latn-RS" sz="1400" dirty="0"/>
          </a:p>
          <a:p>
            <a:pPr marL="0" indent="0">
              <a:buNone/>
            </a:pPr>
            <a:r>
              <a:rPr lang="sr-Latn-RS" sz="1400" dirty="0"/>
              <a:t>	</a:t>
            </a:r>
            <a:r>
              <a:rPr lang="en-US" sz="1400" b="1" dirty="0"/>
              <a:t>return</a:t>
            </a:r>
            <a:r>
              <a:rPr lang="en-US" sz="1400" dirty="0"/>
              <a:t> sum; </a:t>
            </a:r>
            <a:endParaRPr lang="sr-Latn-RS" sz="1400" dirty="0"/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184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Uvod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Osnovni</a:t>
            </a:r>
            <a:r>
              <a:rPr lang="en-US" sz="1600" b="1" dirty="0"/>
              <a:t> </a:t>
            </a:r>
            <a:r>
              <a:rPr lang="en-US" sz="1600" b="1" dirty="0" err="1"/>
              <a:t>podaci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Napravljen je 70ih godina 20 vijeka (Dennis Ritchie)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Nasljednik BCPL (Martin Richards), B (Ken Thompson)</a:t>
            </a:r>
            <a:endParaRPr lang="en-U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Razvoj</a:t>
            </a:r>
            <a:r>
              <a:rPr lang="en-US" sz="1400" dirty="0"/>
              <a:t> </a:t>
            </a:r>
            <a:r>
              <a:rPr lang="en-US" sz="1400" dirty="0" err="1"/>
              <a:t>podstaknut</a:t>
            </a:r>
            <a:r>
              <a:rPr lang="en-US" sz="1400" dirty="0"/>
              <a:t> I </a:t>
            </a:r>
            <a:r>
              <a:rPr lang="en-US" sz="1400" dirty="0" err="1"/>
              <a:t>prepleten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razvojem</a:t>
            </a:r>
            <a:r>
              <a:rPr lang="en-US" sz="1400" dirty="0"/>
              <a:t> Uni</a:t>
            </a:r>
            <a:r>
              <a:rPr lang="sr-Latn-RS" sz="1400" dirty="0"/>
              <a:t>x</a:t>
            </a:r>
            <a:r>
              <a:rPr lang="en-US" sz="1400" dirty="0"/>
              <a:t> </a:t>
            </a:r>
            <a:r>
              <a:rPr lang="en-US" sz="1400" dirty="0" err="1"/>
              <a:t>operativnog</a:t>
            </a:r>
            <a:r>
              <a:rPr lang="en-US" sz="1400" dirty="0"/>
              <a:t> </a:t>
            </a:r>
            <a:r>
              <a:rPr lang="en-US" sz="1400" dirty="0" err="1"/>
              <a:t>sistema</a:t>
            </a:r>
            <a:endParaRPr lang="en-US" sz="1400" dirty="0"/>
          </a:p>
          <a:p>
            <a:pPr marL="182880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Pun </a:t>
            </a:r>
            <a:r>
              <a:rPr lang="en-US" sz="1400" dirty="0" err="1"/>
              <a:t>pristup</a:t>
            </a:r>
            <a:r>
              <a:rPr lang="en-US" sz="1400" dirty="0"/>
              <a:t> </a:t>
            </a:r>
            <a:r>
              <a:rPr lang="en-US" sz="1400" dirty="0" err="1"/>
              <a:t>hardveru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mogu</a:t>
            </a:r>
            <a:r>
              <a:rPr lang="sr-Latn-RS" sz="1400" dirty="0"/>
              <a:t>ć</a:t>
            </a:r>
            <a:r>
              <a:rPr lang="en-US" sz="1400" dirty="0" err="1"/>
              <a:t>nost</a:t>
            </a:r>
            <a:r>
              <a:rPr lang="en-US" sz="1400" dirty="0"/>
              <a:t> </a:t>
            </a:r>
            <a:r>
              <a:rPr lang="en-US" sz="1400" dirty="0" err="1"/>
              <a:t>inkorporacije</a:t>
            </a:r>
            <a:r>
              <a:rPr lang="en-US" sz="1400" dirty="0"/>
              <a:t> </a:t>
            </a:r>
            <a:r>
              <a:rPr lang="en-US" sz="1400" dirty="0" err="1"/>
              <a:t>asemblerskog</a:t>
            </a:r>
            <a:r>
              <a:rPr lang="en-US" sz="1400" dirty="0"/>
              <a:t> </a:t>
            </a:r>
            <a:r>
              <a:rPr lang="en-US" sz="1400" dirty="0" err="1"/>
              <a:t>koda</a:t>
            </a:r>
            <a:r>
              <a:rPr lang="en-US" sz="1400" dirty="0"/>
              <a:t> </a:t>
            </a:r>
            <a:r>
              <a:rPr lang="sr-Latn-RS" sz="1400" dirty="0"/>
              <a:t>g</a:t>
            </a:r>
            <a:r>
              <a:rPr lang="en-US" sz="1400" dirty="0"/>
              <a:t>a </a:t>
            </a:r>
            <a:r>
              <a:rPr lang="en-US" sz="1400" dirty="0" err="1"/>
              <a:t>pozicionirali</a:t>
            </a:r>
            <a:r>
              <a:rPr lang="en-US" sz="1400" dirty="0"/>
              <a:t> </a:t>
            </a:r>
            <a:r>
              <a:rPr lang="en-US" sz="1400" dirty="0" err="1"/>
              <a:t>kao</a:t>
            </a:r>
            <a:r>
              <a:rPr lang="en-US" sz="1400" dirty="0"/>
              <a:t> </a:t>
            </a:r>
            <a:r>
              <a:rPr lang="en-US" sz="1400" dirty="0" err="1"/>
              <a:t>idealan</a:t>
            </a:r>
            <a:r>
              <a:rPr lang="en-US" sz="1400" dirty="0"/>
              <a:t> </a:t>
            </a:r>
            <a:r>
              <a:rPr lang="en-US" sz="1400" dirty="0" err="1"/>
              <a:t>jezik</a:t>
            </a:r>
            <a:r>
              <a:rPr lang="en-US" sz="1400" dirty="0"/>
              <a:t> za </a:t>
            </a:r>
            <a:r>
              <a:rPr lang="en-US" sz="1400" dirty="0" err="1"/>
              <a:t>razvoja</a:t>
            </a:r>
            <a:r>
              <a:rPr lang="en-US" sz="1400" dirty="0"/>
              <a:t> </a:t>
            </a:r>
            <a:r>
              <a:rPr lang="en-US" sz="1400" dirty="0" err="1"/>
              <a:t>jezgra</a:t>
            </a:r>
            <a:r>
              <a:rPr lang="en-US" sz="1400" dirty="0"/>
              <a:t> </a:t>
            </a:r>
            <a:r>
              <a:rPr lang="en-US" sz="1400" dirty="0" err="1"/>
              <a:t>raznih</a:t>
            </a:r>
            <a:r>
              <a:rPr lang="en-US" sz="1400" dirty="0"/>
              <a:t> </a:t>
            </a:r>
            <a:r>
              <a:rPr lang="en-US" sz="1400" dirty="0" err="1"/>
              <a:t>operativnih</a:t>
            </a:r>
            <a:r>
              <a:rPr lang="en-US" sz="1400" dirty="0"/>
              <a:t> </a:t>
            </a:r>
            <a:r>
              <a:rPr lang="en-US" sz="1400" dirty="0" err="1"/>
              <a:t>sistema</a:t>
            </a:r>
            <a:r>
              <a:rPr lang="en-US" sz="1400" dirty="0"/>
              <a:t>  </a:t>
            </a:r>
            <a:r>
              <a:rPr lang="en-US" sz="1400" dirty="0" err="1"/>
              <a:t>kao</a:t>
            </a:r>
            <a:r>
              <a:rPr lang="en-US" sz="1400" dirty="0"/>
              <a:t> I </a:t>
            </a:r>
            <a:r>
              <a:rPr lang="en-US" sz="1400" dirty="0" err="1"/>
              <a:t>aplikacija</a:t>
            </a:r>
            <a:r>
              <a:rPr lang="en-US" sz="1400" dirty="0"/>
              <a:t> za </a:t>
            </a:r>
            <a:r>
              <a:rPr lang="en-US" sz="1400" dirty="0" err="1"/>
              <a:t>sisteme</a:t>
            </a:r>
            <a:r>
              <a:rPr lang="en-US" sz="1400" dirty="0"/>
              <a:t> </a:t>
            </a:r>
            <a:r>
              <a:rPr lang="en-US" sz="1400" dirty="0" err="1"/>
              <a:t>nestandardne</a:t>
            </a:r>
            <a:r>
              <a:rPr lang="en-US" sz="1400" dirty="0"/>
              <a:t> </a:t>
            </a:r>
            <a:r>
              <a:rPr lang="en-US" sz="1400" dirty="0" err="1"/>
              <a:t>arhitekture</a:t>
            </a:r>
            <a:r>
              <a:rPr lang="en-US" sz="1400" dirty="0"/>
              <a:t> </a:t>
            </a:r>
            <a:r>
              <a:rPr lang="sr-Latn-RS" sz="1400" dirty="0"/>
              <a:t>i</a:t>
            </a:r>
            <a:r>
              <a:rPr lang="en-US" sz="1400" dirty="0"/>
              <a:t> </a:t>
            </a:r>
            <a:r>
              <a:rPr lang="en-US" sz="1400" dirty="0" err="1"/>
              <a:t>ogranicenog</a:t>
            </a:r>
            <a:r>
              <a:rPr lang="en-US" sz="1400" dirty="0"/>
              <a:t> </a:t>
            </a:r>
            <a:r>
              <a:rPr lang="en-US" sz="1400" dirty="0" err="1"/>
              <a:t>resursa</a:t>
            </a:r>
            <a:endParaRPr lang="sr-Latn-RS" sz="1400" dirty="0"/>
          </a:p>
          <a:p>
            <a:pPr marL="182880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Imperativni, proceduralni jezik sa statičkim sistemom tipova</a:t>
            </a:r>
          </a:p>
          <a:p>
            <a:pPr marL="182880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Može se diskutovati da li je jako ili slabo tipiziran jezik</a:t>
            </a:r>
          </a:p>
          <a:p>
            <a:pPr marL="182880">
              <a:lnSpc>
                <a:spcPct val="114000"/>
              </a:lnSpc>
              <a:spcAft>
                <a:spcPts val="600"/>
              </a:spcAft>
            </a:pP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0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Redoslijed</a:t>
            </a:r>
            <a:r>
              <a:rPr lang="en-US" sz="1600" b="1" dirty="0"/>
              <a:t> </a:t>
            </a:r>
            <a:r>
              <a:rPr lang="en-US" sz="1600" b="1" dirty="0" err="1"/>
              <a:t>bajta</a:t>
            </a:r>
            <a:r>
              <a:rPr lang="en-US" sz="1600" b="1" dirty="0"/>
              <a:t> u </a:t>
            </a:r>
            <a:r>
              <a:rPr lang="en-US" sz="1600" b="1" dirty="0" err="1"/>
              <a:t>memoriji</a:t>
            </a:r>
            <a:r>
              <a:rPr lang="en-US" sz="1600" b="1" dirty="0"/>
              <a:t> (endianness)</a:t>
            </a:r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Govori</a:t>
            </a:r>
            <a:r>
              <a:rPr lang="en-US" sz="1400" dirty="0"/>
              <a:t> koji </a:t>
            </a:r>
            <a:r>
              <a:rPr lang="en-US" sz="1400" dirty="0" err="1"/>
              <a:t>kraj</a:t>
            </a:r>
            <a:r>
              <a:rPr lang="en-US" sz="1400" dirty="0"/>
              <a:t> vi</a:t>
            </a:r>
            <a:r>
              <a:rPr lang="sr-Latn-RS" sz="1400" dirty="0"/>
              <a:t>šebajtnog podatka (broj) se nalazi prvi u memoriji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i="1" dirty="0"/>
              <a:t>Little endian</a:t>
            </a:r>
            <a:r>
              <a:rPr lang="sr-Latn-RS" sz="1400" dirty="0"/>
              <a:t> prvo bajt najmanje težine (jedinice)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i="1" dirty="0"/>
              <a:t>Big endian – </a:t>
            </a:r>
            <a:r>
              <a:rPr lang="sr-Latn-RS" sz="1400" dirty="0"/>
              <a:t>prvo bajt najveće težine (npr. kod četvorobajtnog broja poput int32_t težina je 2 na 24)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Intel arhitektura je </a:t>
            </a:r>
            <a:r>
              <a:rPr lang="sr-Latn-RS" sz="1400" i="1" dirty="0"/>
              <a:t>little endian </a:t>
            </a:r>
            <a:r>
              <a:rPr lang="sr-Latn-RS" sz="1400" dirty="0"/>
              <a:t>kao i većina modernih arhitektura, dok je OpenRISC </a:t>
            </a:r>
            <a:r>
              <a:rPr lang="sr-Latn-RS" sz="1400" i="1" dirty="0"/>
              <a:t>big endian. </a:t>
            </a:r>
            <a:r>
              <a:rPr lang="sr-Latn-RS" sz="1400" dirty="0"/>
              <a:t>Postoje i procesorske arhitekture kod kojih se može izabrat hardverski ili softverski endianess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Pri prenosu podataka preko mreže i globalno, na Internetu, koristi se </a:t>
            </a:r>
            <a:r>
              <a:rPr lang="sr-Latn-RS" sz="1400" i="1" dirty="0"/>
              <a:t>big endian</a:t>
            </a:r>
            <a:r>
              <a:rPr lang="sr-Latn-RS" sz="1400" dirty="0"/>
              <a:t>, gdje se još češće zove </a:t>
            </a:r>
            <a:r>
              <a:rPr lang="sr-Latn-RS" sz="1400" i="1" dirty="0"/>
              <a:t>network order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htons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() - "Host to Network Short" 16</a:t>
            </a:r>
            <a:r>
              <a:rPr lang="sr-Latn-RS" sz="1400" kern="0" dirty="0">
                <a:solidFill>
                  <a:srgbClr val="434343"/>
                </a:solidFill>
                <a:cs typeface="Catamaran Light"/>
                <a:sym typeface="Catamaran Light"/>
              </a:rPr>
              <a:t> bit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htonl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() - "Host to Network Long" 32</a:t>
            </a:r>
            <a:r>
              <a:rPr kumimoji="0" lang="sr-Latn-R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 bit</a:t>
            </a:r>
            <a:endParaRPr lang="sr-Latn-RS" sz="1400" kern="0" dirty="0">
              <a:solidFill>
                <a:srgbClr val="434343"/>
              </a:solidFill>
              <a:cs typeface="Catamaran Light"/>
              <a:sym typeface="Catamaran Light"/>
            </a:endParaRP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ntohs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() - "Network to Host Short" 16</a:t>
            </a:r>
            <a:r>
              <a:rPr lang="sr-Latn-RS" sz="1400" kern="0" dirty="0">
                <a:solidFill>
                  <a:srgbClr val="434343"/>
                </a:solidFill>
                <a:cs typeface="Catamaran Light"/>
                <a:sym typeface="Catamaran Light"/>
              </a:rPr>
              <a:t> bit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ntohl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cs typeface="Catamaran Light"/>
                <a:sym typeface="Catamaran Light"/>
              </a:rPr>
              <a:t>() - "Network to Host Long" 32</a:t>
            </a:r>
            <a:r>
              <a:rPr lang="sr-Latn-RS" sz="1400" kern="0" dirty="0">
                <a:solidFill>
                  <a:srgbClr val="434343"/>
                </a:solidFill>
                <a:cs typeface="Catamaran Light"/>
                <a:sym typeface="Catamaran Light"/>
              </a:rPr>
              <a:t> bit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17210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Napredni</a:t>
            </a:r>
            <a:r>
              <a:rPr lang="en-US" b="1" dirty="0"/>
              <a:t> </a:t>
            </a:r>
            <a:r>
              <a:rPr lang="en-US" b="1" dirty="0" err="1"/>
              <a:t>koncepti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114576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Bitska</a:t>
            </a:r>
            <a:r>
              <a:rPr lang="en-US" sz="1600" b="1" dirty="0"/>
              <a:t> </a:t>
            </a:r>
            <a:r>
              <a:rPr lang="en-US" sz="1600" b="1" dirty="0" err="1"/>
              <a:t>polja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Koriste</a:t>
            </a:r>
            <a:r>
              <a:rPr lang="en-US" sz="1400" dirty="0"/>
              <a:t> se za </a:t>
            </a:r>
            <a:r>
              <a:rPr lang="en-US" sz="1400" dirty="0" err="1"/>
              <a:t>pakovanje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, rad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flegovima</a:t>
            </a:r>
            <a:r>
              <a:rPr lang="en-US" sz="1400" dirty="0"/>
              <a:t>, </a:t>
            </a:r>
            <a:r>
              <a:rPr lang="en-US" sz="1400" dirty="0" err="1"/>
              <a:t>pristup</a:t>
            </a:r>
            <a:r>
              <a:rPr lang="en-US" sz="1400" dirty="0"/>
              <a:t> </a:t>
            </a:r>
            <a:r>
              <a:rPr lang="en-US" sz="1400" dirty="0" err="1"/>
              <a:t>specijalnim</a:t>
            </a:r>
            <a:r>
              <a:rPr lang="en-US" sz="1400" dirty="0"/>
              <a:t> </a:t>
            </a:r>
            <a:r>
              <a:rPr lang="en-US" sz="1400" dirty="0" err="1"/>
              <a:t>bitima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memorijski</a:t>
            </a:r>
            <a:r>
              <a:rPr lang="en-US" sz="1400" dirty="0"/>
              <a:t> </a:t>
            </a:r>
            <a:r>
              <a:rPr lang="en-US" sz="1400" dirty="0" err="1"/>
              <a:t>mapirani</a:t>
            </a:r>
            <a:r>
              <a:rPr lang="sr-Latn-RS" sz="1400" dirty="0"/>
              <a:t>h uređaja. Sve ovo je moguće uraditi i ručno, uz pomoć šiftovanja i bitskih operacija.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Nisu prenosivi između little endian i big endian arhitektura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400" dirty="0"/>
              <a:t>	</a:t>
            </a:r>
            <a:r>
              <a:rPr lang="en-US" sz="1400" dirty="0"/>
              <a:t>struct </a:t>
            </a:r>
            <a:r>
              <a:rPr lang="sr-Latn-RS" sz="1400" dirty="0"/>
              <a:t>Struct1</a:t>
            </a:r>
            <a:r>
              <a:rPr lang="en-US" sz="1400" dirty="0"/>
              <a:t> </a:t>
            </a:r>
            <a:r>
              <a:rPr lang="sr-Latn-RS" sz="1400" dirty="0"/>
              <a:t> </a:t>
            </a:r>
            <a:r>
              <a:rPr lang="en-US" sz="1400" dirty="0"/>
              <a:t>{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    </a:t>
            </a:r>
            <a:r>
              <a:rPr lang="sr-Latn-RS" sz="1400" dirty="0"/>
              <a:t>		</a:t>
            </a:r>
            <a:r>
              <a:rPr lang="en-US" sz="1400" dirty="0"/>
              <a:t>unsigned int a : 1;  // 1 bit for a (0 or 1)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    </a:t>
            </a:r>
            <a:r>
              <a:rPr lang="sr-Latn-RS" sz="1400" dirty="0"/>
              <a:t>		</a:t>
            </a:r>
            <a:r>
              <a:rPr lang="en-US" sz="1400" dirty="0"/>
              <a:t>unsigned int b : 3;  // 3 bits for b (0 to 7)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    </a:t>
            </a:r>
            <a:r>
              <a:rPr lang="sr-Latn-RS" sz="1400" dirty="0"/>
              <a:t>		</a:t>
            </a:r>
            <a:r>
              <a:rPr lang="en-US" sz="1400" dirty="0"/>
              <a:t>unsigned int c : 4;  // 4 bits for c (0 to 15)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    </a:t>
            </a:r>
            <a:r>
              <a:rPr lang="sr-Latn-RS" sz="1400" dirty="0"/>
              <a:t>		</a:t>
            </a:r>
            <a:r>
              <a:rPr lang="en-US" sz="1400" dirty="0"/>
              <a:t>unsigned int d : 8;  // 8 bits for d (0 to 255)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400" dirty="0"/>
              <a:t>	</a:t>
            </a:r>
            <a:r>
              <a:rPr lang="en-US" sz="1400" dirty="0"/>
              <a:t>};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949200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7;p33">
            <a:extLst>
              <a:ext uri="{FF2B5EF4-FFF2-40B4-BE49-F238E27FC236}">
                <a16:creationId xmlns:a16="http://schemas.microsoft.com/office/drawing/2014/main" id="{505ACA52-6258-0B29-78BB-A179F95B004B}"/>
              </a:ext>
            </a:extLst>
          </p:cNvPr>
          <p:cNvGrpSpPr/>
          <p:nvPr/>
        </p:nvGrpSpPr>
        <p:grpSpPr>
          <a:xfrm>
            <a:off x="3452813" y="4424363"/>
            <a:ext cx="2235200" cy="1243012"/>
            <a:chOff x="914400" y="3691399"/>
            <a:chExt cx="2235200" cy="1242753"/>
          </a:xfrm>
        </p:grpSpPr>
        <p:sp>
          <p:nvSpPr>
            <p:cNvPr id="5" name="Google Shape;828;p33">
              <a:extLst>
                <a:ext uri="{FF2B5EF4-FFF2-40B4-BE49-F238E27FC236}">
                  <a16:creationId xmlns:a16="http://schemas.microsoft.com/office/drawing/2014/main" id="{4021CEE5-9135-7C24-E6B8-798CBE17B67A}"/>
                </a:ext>
              </a:extLst>
            </p:cNvPr>
            <p:cNvSpPr txBox="1"/>
            <p:nvPr/>
          </p:nvSpPr>
          <p:spPr>
            <a:xfrm>
              <a:off x="919163" y="3691399"/>
              <a:ext cx="1874837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Belgrade Office</a:t>
              </a:r>
              <a:endParaRPr sz="1400" b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" name="Google Shape;829;p33">
              <a:extLst>
                <a:ext uri="{FF2B5EF4-FFF2-40B4-BE49-F238E27FC236}">
                  <a16:creationId xmlns:a16="http://schemas.microsoft.com/office/drawing/2014/main" id="{766077AE-718F-9A25-1A93-548F5878E082}"/>
                </a:ext>
              </a:extLst>
            </p:cNvPr>
            <p:cNvSpPr/>
            <p:nvPr/>
          </p:nvSpPr>
          <p:spPr>
            <a:xfrm>
              <a:off x="914400" y="3946061"/>
              <a:ext cx="2235200" cy="98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Dunavska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2v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11158 Beograd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Serbia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+381 (0)21 4801 121</a:t>
              </a:r>
              <a:endParaRPr dirty="0"/>
            </a:p>
          </p:txBody>
        </p:sp>
      </p:grpSp>
      <p:grpSp>
        <p:nvGrpSpPr>
          <p:cNvPr id="7" name="Google Shape;830;p33">
            <a:extLst>
              <a:ext uri="{FF2B5EF4-FFF2-40B4-BE49-F238E27FC236}">
                <a16:creationId xmlns:a16="http://schemas.microsoft.com/office/drawing/2014/main" id="{DA54B9AF-9A76-67A8-34F1-0242F9BF44F5}"/>
              </a:ext>
            </a:extLst>
          </p:cNvPr>
          <p:cNvGrpSpPr/>
          <p:nvPr/>
        </p:nvGrpSpPr>
        <p:grpSpPr>
          <a:xfrm>
            <a:off x="6061075" y="4440238"/>
            <a:ext cx="2265363" cy="1473200"/>
            <a:chOff x="2877689" y="3691399"/>
            <a:chExt cx="2265785" cy="1473585"/>
          </a:xfrm>
        </p:grpSpPr>
        <p:sp>
          <p:nvSpPr>
            <p:cNvPr id="8" name="Google Shape;831;p33">
              <a:extLst>
                <a:ext uri="{FF2B5EF4-FFF2-40B4-BE49-F238E27FC236}">
                  <a16:creationId xmlns:a16="http://schemas.microsoft.com/office/drawing/2014/main" id="{CCF5F86B-20D2-F692-4FBE-99FFBC338D6D}"/>
                </a:ext>
              </a:extLst>
            </p:cNvPr>
            <p:cNvSpPr txBox="1"/>
            <p:nvPr/>
          </p:nvSpPr>
          <p:spPr>
            <a:xfrm>
              <a:off x="2877689" y="3691399"/>
              <a:ext cx="1874837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Banja Luka Office</a:t>
              </a:r>
              <a:endParaRPr sz="1400" b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" name="Google Shape;832;p33">
              <a:extLst>
                <a:ext uri="{FF2B5EF4-FFF2-40B4-BE49-F238E27FC236}">
                  <a16:creationId xmlns:a16="http://schemas.microsoft.com/office/drawing/2014/main" id="{B77F6A2E-4F8E-1AFE-855B-32D15525770C}"/>
                </a:ext>
              </a:extLst>
            </p:cNvPr>
            <p:cNvSpPr/>
            <p:nvPr/>
          </p:nvSpPr>
          <p:spPr>
            <a:xfrm>
              <a:off x="2908274" y="3946061"/>
              <a:ext cx="2235200" cy="1218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Patre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5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78000 Banja Luka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Republika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Srpska, BiH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+387 (0)66 808 554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  +387 (0)66 808 555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3EBEC1-F711-CB0F-219E-F008AD7DEF21}"/>
              </a:ext>
            </a:extLst>
          </p:cNvPr>
          <p:cNvGrpSpPr/>
          <p:nvPr/>
        </p:nvGrpSpPr>
        <p:grpSpPr>
          <a:xfrm>
            <a:off x="8699917" y="4424363"/>
            <a:ext cx="2235200" cy="1505397"/>
            <a:chOff x="8699917" y="4424363"/>
            <a:chExt cx="2235200" cy="1505397"/>
          </a:xfrm>
        </p:grpSpPr>
        <p:sp>
          <p:nvSpPr>
            <p:cNvPr id="10" name="Google Shape;833;p33">
              <a:extLst>
                <a:ext uri="{FF2B5EF4-FFF2-40B4-BE49-F238E27FC236}">
                  <a16:creationId xmlns:a16="http://schemas.microsoft.com/office/drawing/2014/main" id="{39BF28F5-EDB2-C020-95CF-AFCB3D0BFA2A}"/>
                </a:ext>
              </a:extLst>
            </p:cNvPr>
            <p:cNvSpPr txBox="1"/>
            <p:nvPr/>
          </p:nvSpPr>
          <p:spPr>
            <a:xfrm>
              <a:off x="8704263" y="4424363"/>
              <a:ext cx="1874837" cy="30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Osijek Office</a:t>
              </a:r>
              <a:endParaRPr sz="1400" b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" name="Google Shape;834;p33">
              <a:extLst>
                <a:ext uri="{FF2B5EF4-FFF2-40B4-BE49-F238E27FC236}">
                  <a16:creationId xmlns:a16="http://schemas.microsoft.com/office/drawing/2014/main" id="{4BD3AE44-40FA-2B4E-3EC8-C006D58F2844}"/>
                </a:ext>
              </a:extLst>
            </p:cNvPr>
            <p:cNvSpPr/>
            <p:nvPr/>
          </p:nvSpPr>
          <p:spPr>
            <a:xfrm>
              <a:off x="8699917" y="4710453"/>
              <a:ext cx="2235200" cy="1219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Cara </a:t>
              </a: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Hadrijana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10b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31000 Osijek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Hrvatska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+385 (0)95 563 63 58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  +385 (0)31 627 754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2" name="Google Shape;835;p33">
            <a:extLst>
              <a:ext uri="{FF2B5EF4-FFF2-40B4-BE49-F238E27FC236}">
                <a16:creationId xmlns:a16="http://schemas.microsoft.com/office/drawing/2014/main" id="{9612FD46-1376-591B-28C4-8233440E5EB7}"/>
              </a:ext>
            </a:extLst>
          </p:cNvPr>
          <p:cNvGrpSpPr/>
          <p:nvPr/>
        </p:nvGrpSpPr>
        <p:grpSpPr>
          <a:xfrm>
            <a:off x="844550" y="4424363"/>
            <a:ext cx="2235200" cy="1735137"/>
            <a:chOff x="914400" y="1907910"/>
            <a:chExt cx="2235200" cy="1735986"/>
          </a:xfrm>
        </p:grpSpPr>
        <p:sp>
          <p:nvSpPr>
            <p:cNvPr id="13" name="Google Shape;836;p33">
              <a:extLst>
                <a:ext uri="{FF2B5EF4-FFF2-40B4-BE49-F238E27FC236}">
                  <a16:creationId xmlns:a16="http://schemas.microsoft.com/office/drawing/2014/main" id="{E5183E1B-0AE8-FD08-9C8E-95555377D21F}"/>
                </a:ext>
              </a:extLst>
            </p:cNvPr>
            <p:cNvSpPr txBox="1"/>
            <p:nvPr/>
          </p:nvSpPr>
          <p:spPr>
            <a:xfrm>
              <a:off x="1196668" y="1923694"/>
              <a:ext cx="1874837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Headquarter</a:t>
              </a:r>
              <a:endParaRPr sz="1400" b="1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" name="Google Shape;837;p33">
              <a:extLst>
                <a:ext uri="{FF2B5EF4-FFF2-40B4-BE49-F238E27FC236}">
                  <a16:creationId xmlns:a16="http://schemas.microsoft.com/office/drawing/2014/main" id="{41A8DC2B-80E1-E29B-60B8-78E5E6D5F468}"/>
                </a:ext>
              </a:extLst>
            </p:cNvPr>
            <p:cNvSpPr/>
            <p:nvPr/>
          </p:nvSpPr>
          <p:spPr>
            <a:xfrm>
              <a:off x="914400" y="2194140"/>
              <a:ext cx="2235200" cy="1449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Narodnog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fronta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23a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21000 Novi Sad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Serbia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+381 (0)21 4801 100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Fax: +381 (0)21 4801 116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5" name="Google Shape;838;p33">
              <a:extLst>
                <a:ext uri="{FF2B5EF4-FFF2-40B4-BE49-F238E27FC236}">
                  <a16:creationId xmlns:a16="http://schemas.microsoft.com/office/drawing/2014/main" id="{822DBCAA-6970-457F-6BCA-F6437C4449A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04888" y="1907910"/>
              <a:ext cx="239712" cy="2382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839;p33">
            <a:extLst>
              <a:ext uri="{FF2B5EF4-FFF2-40B4-BE49-F238E27FC236}">
                <a16:creationId xmlns:a16="http://schemas.microsoft.com/office/drawing/2014/main" id="{0741B22B-3ABF-1CF4-A05F-6D049601DB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6825" y="630238"/>
            <a:ext cx="2892425" cy="22431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25;p33">
            <a:extLst>
              <a:ext uri="{FF2B5EF4-FFF2-40B4-BE49-F238E27FC236}">
                <a16:creationId xmlns:a16="http://schemas.microsoft.com/office/drawing/2014/main" id="{1D7D7A2C-28D6-A7AC-2218-2037C037CE76}"/>
              </a:ext>
            </a:extLst>
          </p:cNvPr>
          <p:cNvSpPr/>
          <p:nvPr/>
        </p:nvSpPr>
        <p:spPr>
          <a:xfrm>
            <a:off x="0" y="3128963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26;p33">
            <a:extLst>
              <a:ext uri="{FF2B5EF4-FFF2-40B4-BE49-F238E27FC236}">
                <a16:creationId xmlns:a16="http://schemas.microsoft.com/office/drawing/2014/main" id="{5C67C7C7-4E6F-C4B5-38A4-F2DCA1A4DB97}"/>
              </a:ext>
            </a:extLst>
          </p:cNvPr>
          <p:cNvSpPr txBox="1"/>
          <p:nvPr/>
        </p:nvSpPr>
        <p:spPr>
          <a:xfrm>
            <a:off x="560388" y="3178663"/>
            <a:ext cx="6610350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Company Contact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45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Uvod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Osnovni</a:t>
            </a:r>
            <a:r>
              <a:rPr lang="en-US" sz="1600" b="1" dirty="0"/>
              <a:t> </a:t>
            </a:r>
            <a:r>
              <a:rPr lang="en-US" sz="1600" b="1" dirty="0" err="1"/>
              <a:t>podaci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C je </a:t>
            </a:r>
            <a:r>
              <a:rPr lang="en-US" sz="1400" dirty="0" err="1"/>
              <a:t>jezik</a:t>
            </a:r>
            <a:r>
              <a:rPr lang="en-US" sz="1400" dirty="0"/>
              <a:t> op</a:t>
            </a:r>
            <a:r>
              <a:rPr lang="sr-Latn-RS" sz="1400" dirty="0"/>
              <a:t>šte namjene (general purpose language)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Operativni sistemi (kerneli)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Drajveri uređaja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Protokoli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Korisničke aplikacije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Kompjuterska grafika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Embedded sistemi</a:t>
            </a:r>
          </a:p>
        </p:txBody>
      </p:sp>
    </p:spTree>
    <p:extLst>
      <p:ext uri="{BB962C8B-B14F-4D97-AF65-F5344CB8AC3E}">
        <p14:creationId xmlns:p14="http://schemas.microsoft.com/office/powerpoint/2010/main" val="55471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59E-249D-EF72-B1EF-F58FF7C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Osnovi C jezika</a:t>
            </a:r>
            <a:endParaRPr lang="en-US" dirty="0"/>
          </a:p>
        </p:txBody>
      </p:sp>
      <p:pic>
        <p:nvPicPr>
          <p:cNvPr id="5" name="Picture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71CFE8A-239B-75A8-250F-39A802A93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 b="20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446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Osnovni</a:t>
            </a:r>
            <a:r>
              <a:rPr lang="en-US" sz="1600" b="1" dirty="0"/>
              <a:t> </a:t>
            </a:r>
            <a:r>
              <a:rPr lang="en-US" sz="1600" b="1" dirty="0" err="1"/>
              <a:t>podaci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Faze </a:t>
            </a:r>
            <a:r>
              <a:rPr lang="en-US" sz="1400" dirty="0" err="1"/>
              <a:t>prevo</a:t>
            </a:r>
            <a:r>
              <a:rPr lang="sr-Latn-RS" sz="1400" dirty="0"/>
              <a:t>đenja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Pretprocesiranje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Kompajliranje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Asembliranje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Linkovanje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</p:txBody>
      </p:sp>
      <p:pic>
        <p:nvPicPr>
          <p:cNvPr id="1028" name="Picture 4" descr="compiler c program - OFF-52% &gt; Shipping free">
            <a:extLst>
              <a:ext uri="{FF2B5EF4-FFF2-40B4-BE49-F238E27FC236}">
                <a16:creationId xmlns:a16="http://schemas.microsoft.com/office/drawing/2014/main" id="{A7B3628C-52D6-2218-69D5-C61A73F1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447" y="1038225"/>
            <a:ext cx="39528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80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Osnovni</a:t>
            </a:r>
            <a:r>
              <a:rPr lang="en-US" sz="1600" b="1" dirty="0"/>
              <a:t> </a:t>
            </a:r>
            <a:r>
              <a:rPr lang="sr-Latn-RS" sz="1600" b="1" dirty="0"/>
              <a:t>tipovi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Cjelobrojni (</a:t>
            </a:r>
            <a:r>
              <a:rPr lang="sr-Latn-RS" sz="1400" b="1" dirty="0"/>
              <a:t>int</a:t>
            </a:r>
            <a:r>
              <a:rPr lang="sr-Latn-RS" sz="1400" dirty="0"/>
              <a:t>)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Karakterni (</a:t>
            </a:r>
            <a:r>
              <a:rPr lang="sr-Latn-RS" sz="1400" b="1" dirty="0"/>
              <a:t>char</a:t>
            </a:r>
            <a:r>
              <a:rPr lang="sr-Latn-RS" sz="1400" dirty="0"/>
              <a:t>)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Varijabilna preciznost (</a:t>
            </a:r>
            <a:r>
              <a:rPr lang="sr-Latn-RS" sz="1400" b="1" dirty="0"/>
              <a:t>float</a:t>
            </a:r>
            <a:r>
              <a:rPr lang="sr-Latn-RS" sz="1400" dirty="0"/>
              <a:t>, </a:t>
            </a:r>
            <a:r>
              <a:rPr lang="sr-Latn-RS" sz="1400" b="1" dirty="0"/>
              <a:t>double</a:t>
            </a:r>
            <a:r>
              <a:rPr lang="sr-Latn-RS" sz="1400" dirty="0"/>
              <a:t>)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 lvl="4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Koja je veličina </a:t>
            </a:r>
            <a:r>
              <a:rPr lang="en-US" sz="1400" dirty="0" err="1"/>
              <a:t>varijable</a:t>
            </a:r>
            <a:r>
              <a:rPr lang="en-US" sz="1400" dirty="0"/>
              <a:t> </a:t>
            </a:r>
            <a:r>
              <a:rPr lang="sr-Latn-RS" sz="1400" dirty="0"/>
              <a:t>cjelobrojnog </a:t>
            </a:r>
            <a:r>
              <a:rPr lang="en-US" sz="1400" dirty="0" err="1"/>
              <a:t>podatka</a:t>
            </a:r>
            <a:r>
              <a:rPr lang="sr-Latn-RS" sz="1400" dirty="0"/>
              <a:t> </a:t>
            </a:r>
            <a:r>
              <a:rPr lang="sr-Latn-RS" sz="1400" b="1" dirty="0"/>
              <a:t>int</a:t>
            </a:r>
            <a:r>
              <a:rPr lang="en-US" sz="1400" dirty="0"/>
              <a:t>?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endParaRPr lang="en-US" sz="1400" dirty="0"/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Mogu</a:t>
            </a:r>
            <a:r>
              <a:rPr lang="sr-Latn-RS" sz="1400" dirty="0"/>
              <a:t>će je dodati dodatne kvalifikatore na bazni tip </a:t>
            </a:r>
            <a:r>
              <a:rPr lang="sr-Latn-RS" sz="1400" b="1" i="1" dirty="0"/>
              <a:t>long</a:t>
            </a:r>
            <a:r>
              <a:rPr lang="sr-Latn-RS" sz="1400" i="1" dirty="0"/>
              <a:t> </a:t>
            </a:r>
            <a:r>
              <a:rPr lang="sr-Latn-RS" sz="1400" dirty="0"/>
              <a:t>i </a:t>
            </a:r>
            <a:r>
              <a:rPr lang="sr-Latn-RS" sz="1400" b="1" i="1" dirty="0"/>
              <a:t>short</a:t>
            </a:r>
            <a:r>
              <a:rPr lang="sr-Latn-RS" sz="1400" i="1" dirty="0"/>
              <a:t>.</a:t>
            </a:r>
            <a:r>
              <a:rPr lang="sr-Latn-RS" sz="1400" dirty="0"/>
              <a:t> Tako se dobijaju dodatni tipovi kao što su </a:t>
            </a:r>
            <a:r>
              <a:rPr lang="sr-Latn-RS" sz="1400" b="1" dirty="0"/>
              <a:t>short int</a:t>
            </a:r>
            <a:r>
              <a:rPr lang="sr-Latn-RS" sz="1400" dirty="0"/>
              <a:t>, </a:t>
            </a:r>
            <a:r>
              <a:rPr lang="sr-Latn-RS" sz="1400" b="1" dirty="0"/>
              <a:t>long int</a:t>
            </a:r>
            <a:r>
              <a:rPr lang="sr-Latn-RS" sz="1400" dirty="0"/>
              <a:t>, </a:t>
            </a:r>
            <a:r>
              <a:rPr lang="sr-Latn-RS" sz="1400" b="1" dirty="0"/>
              <a:t>long long</a:t>
            </a:r>
            <a:r>
              <a:rPr lang="sr-Latn-RS" sz="1400" dirty="0"/>
              <a:t>.</a:t>
            </a:r>
          </a:p>
          <a:p>
            <a:pPr marL="0" lvl="4" indent="0">
              <a:lnSpc>
                <a:spcPct val="114000"/>
              </a:lnSpc>
              <a:spcAft>
                <a:spcPts val="600"/>
              </a:spcAft>
              <a:buNone/>
            </a:pP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23431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Osnovni</a:t>
            </a:r>
            <a:r>
              <a:rPr lang="en-US" sz="1600" b="1" dirty="0"/>
              <a:t> </a:t>
            </a:r>
            <a:r>
              <a:rPr lang="en-US" sz="1600" b="1" dirty="0" err="1"/>
              <a:t>tipovi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Primjer veličine cjelobrojnih podataka upotrebom </a:t>
            </a:r>
            <a:r>
              <a:rPr lang="sr-Latn-RS" sz="1400" b="1" dirty="0"/>
              <a:t>gcc</a:t>
            </a:r>
            <a:r>
              <a:rPr lang="sr-Latn-RS" sz="1400" dirty="0"/>
              <a:t> kompajlera za 64bit platformu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83723-8E22-D003-35C8-289F972F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73" y="2784441"/>
            <a:ext cx="8146666" cy="22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9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Osnovi</a:t>
            </a:r>
            <a:r>
              <a:rPr lang="en-US" b="1" dirty="0"/>
              <a:t> C </a:t>
            </a:r>
            <a:r>
              <a:rPr lang="en-US" b="1" dirty="0" err="1"/>
              <a:t>jezika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Osnovni</a:t>
            </a:r>
            <a:r>
              <a:rPr lang="en-US" sz="1600" b="1" dirty="0"/>
              <a:t> </a:t>
            </a:r>
            <a:r>
              <a:rPr lang="en-US" sz="1600" b="1" dirty="0" err="1"/>
              <a:t>tipovi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Dodatni modifikatori za cjelobrojne podatke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b="1" dirty="0"/>
              <a:t>signed</a:t>
            </a:r>
            <a:r>
              <a:rPr lang="sr-Latn-RS" sz="1400" dirty="0"/>
              <a:t> (varijabla je pozitivan broj, nula, ili negativan broj)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b="1" dirty="0"/>
              <a:t>unsigned</a:t>
            </a:r>
            <a:r>
              <a:rPr lang="sr-Latn-RS" sz="1400" dirty="0"/>
              <a:t> (varijabla je pozitivan broj ili nula)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Postoje predeklarisani tipovi</a:t>
            </a:r>
            <a:r>
              <a:rPr lang="en-US" sz="1400" dirty="0"/>
              <a:t> </a:t>
            </a:r>
            <a:r>
              <a:rPr lang="en-US" sz="1400" b="1" dirty="0" err="1"/>
              <a:t>intXX_fast_t</a:t>
            </a:r>
            <a:r>
              <a:rPr lang="en-US" sz="1400" dirty="0"/>
              <a:t>, </a:t>
            </a:r>
            <a:r>
              <a:rPr lang="en-US" sz="1400" b="1" dirty="0" err="1"/>
              <a:t>intXX_least_t</a:t>
            </a:r>
            <a:r>
              <a:rPr lang="en-US" sz="1400" dirty="0"/>
              <a:t>, </a:t>
            </a:r>
            <a:r>
              <a:rPr lang="en-US" sz="1400" b="1" dirty="0" err="1"/>
              <a:t>intmax_t</a:t>
            </a:r>
            <a:r>
              <a:rPr lang="en-US" sz="1400" dirty="0"/>
              <a:t>, </a:t>
            </a:r>
            <a:r>
              <a:rPr lang="en-US" sz="1400" b="1" dirty="0" err="1"/>
              <a:t>intXX_t</a:t>
            </a:r>
            <a:r>
              <a:rPr lang="en-US" sz="1400" b="1" dirty="0"/>
              <a:t> </a:t>
            </a:r>
            <a:r>
              <a:rPr lang="en-US" sz="1400" dirty="0"/>
              <a:t>i </a:t>
            </a:r>
            <a:r>
              <a:rPr lang="en-US" sz="1400" b="1" dirty="0" err="1"/>
              <a:t>intptr_t</a:t>
            </a:r>
            <a:r>
              <a:rPr lang="en-US" sz="1400" dirty="0"/>
              <a:t> </a:t>
            </a:r>
            <a:r>
              <a:rPr lang="en-US" sz="1400" dirty="0" err="1"/>
              <a:t>pri</a:t>
            </a:r>
            <a:r>
              <a:rPr lang="en-US" sz="1400" dirty="0"/>
              <a:t> </a:t>
            </a:r>
            <a:r>
              <a:rPr lang="sr-Latn-RS" sz="1400" dirty="0"/>
              <a:t>čemu je XX </a:t>
            </a:r>
            <a:r>
              <a:rPr lang="en-US" sz="1400" dirty="0"/>
              <a:t>{8, 16, 32, 64} koji </a:t>
            </a:r>
            <a:r>
              <a:rPr lang="en-US" sz="1400" dirty="0" err="1"/>
              <a:t>garantuju</a:t>
            </a:r>
            <a:r>
              <a:rPr lang="en-US" sz="1400" dirty="0"/>
              <a:t> </a:t>
            </a:r>
            <a:r>
              <a:rPr lang="en-US" sz="1400" dirty="0" err="1"/>
              <a:t>veli</a:t>
            </a:r>
            <a:r>
              <a:rPr lang="sr-Latn-RS" sz="1400" dirty="0"/>
              <a:t>činu varijabli tipova na svim platformama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b="1" dirty="0"/>
              <a:t>void</a:t>
            </a:r>
            <a:r>
              <a:rPr lang="sr-Latn-RS" sz="1400" dirty="0"/>
              <a:t> tip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Enumeratori </a:t>
            </a:r>
            <a:r>
              <a:rPr lang="en-US" sz="1400" b="1" dirty="0" err="1"/>
              <a:t>enum</a:t>
            </a:r>
            <a:r>
              <a:rPr lang="en-US" sz="1400" dirty="0"/>
              <a:t> </a:t>
            </a:r>
            <a:r>
              <a:rPr lang="en-US" sz="1400" dirty="0" err="1"/>
              <a:t>tag_name</a:t>
            </a:r>
            <a:r>
              <a:rPr lang="en-US" sz="1400" dirty="0"/>
              <a:t> { </a:t>
            </a:r>
            <a:r>
              <a:rPr lang="en-US" sz="1400" dirty="0" err="1"/>
              <a:t>prvi</a:t>
            </a:r>
            <a:r>
              <a:rPr lang="en-US" sz="1400" dirty="0"/>
              <a:t>, </a:t>
            </a:r>
            <a:r>
              <a:rPr lang="en-US" sz="1400" dirty="0" err="1"/>
              <a:t>drugi</a:t>
            </a:r>
            <a:r>
              <a:rPr lang="en-US" sz="1400" dirty="0"/>
              <a:t>, </a:t>
            </a:r>
            <a:r>
              <a:rPr lang="en-US" sz="1400" dirty="0" err="1"/>
              <a:t>treci</a:t>
            </a:r>
            <a:r>
              <a:rPr lang="en-US" sz="1400" dirty="0"/>
              <a:t> }; </a:t>
            </a:r>
            <a:endParaRPr lang="sr-Latn-RS" sz="1400" dirty="0"/>
          </a:p>
        </p:txBody>
      </p:sp>
    </p:spTree>
    <p:extLst>
      <p:ext uri="{BB962C8B-B14F-4D97-AF65-F5344CB8AC3E}">
        <p14:creationId xmlns:p14="http://schemas.microsoft.com/office/powerpoint/2010/main" val="3720429949"/>
      </p:ext>
    </p:extLst>
  </p:cSld>
  <p:clrMapOvr>
    <a:masterClrMapping/>
  </p:clrMapOvr>
</p:sld>
</file>

<file path=ppt/theme/theme1.xml><?xml version="1.0" encoding="utf-8"?>
<a:theme xmlns:a="http://schemas.openxmlformats.org/drawingml/2006/main" name="index">
  <a:themeElements>
    <a:clrScheme name="RT-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6E96"/>
      </a:accent1>
      <a:accent2>
        <a:srgbClr val="F9BD00"/>
      </a:accent2>
      <a:accent3>
        <a:srgbClr val="878787"/>
      </a:accent3>
      <a:accent4>
        <a:srgbClr val="292139"/>
      </a:accent4>
      <a:accent5>
        <a:srgbClr val="A697B3"/>
      </a:accent5>
      <a:accent6>
        <a:srgbClr val="CBC3D3"/>
      </a:accent6>
      <a:hlink>
        <a:srgbClr val="846E96"/>
      </a:hlink>
      <a:folHlink>
        <a:srgbClr val="846E96"/>
      </a:folHlink>
    </a:clrScheme>
    <a:fontScheme name="Benutzerdefiniert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7739</TotalTime>
  <Words>2216</Words>
  <Application>Microsoft Office PowerPoint</Application>
  <PresentationFormat>Widescreen</PresentationFormat>
  <Paragraphs>303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Catamaran Light</vt:lpstr>
      <vt:lpstr>Montserrat</vt:lpstr>
      <vt:lpstr>Montserrat </vt:lpstr>
      <vt:lpstr>Montserrat Medium</vt:lpstr>
      <vt:lpstr>Wingdings</vt:lpstr>
      <vt:lpstr>index</vt:lpstr>
      <vt:lpstr>Ljetna škola</vt:lpstr>
      <vt:lpstr>Uvod</vt:lpstr>
      <vt:lpstr>Uvod</vt:lpstr>
      <vt:lpstr>Uvod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Osnovi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Napredni koncepti C jezika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Przemek</dc:creator>
  <cp:lastModifiedBy>Sladjan Vukovic</cp:lastModifiedBy>
  <cp:revision>128</cp:revision>
  <dcterms:created xsi:type="dcterms:W3CDTF">2023-02-25T07:54:26Z</dcterms:created>
  <dcterms:modified xsi:type="dcterms:W3CDTF">2024-07-08T23:43:44Z</dcterms:modified>
</cp:coreProperties>
</file>